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8"/>
  </p:notesMasterIdLst>
  <p:sldIdLst>
    <p:sldId id="256" r:id="rId2"/>
    <p:sldId id="258" r:id="rId3"/>
    <p:sldId id="461" r:id="rId4"/>
    <p:sldId id="257" r:id="rId5"/>
    <p:sldId id="260" r:id="rId6"/>
    <p:sldId id="261" r:id="rId7"/>
    <p:sldId id="264" r:id="rId8"/>
    <p:sldId id="259" r:id="rId9"/>
    <p:sldId id="262" r:id="rId10"/>
    <p:sldId id="263" r:id="rId11"/>
    <p:sldId id="265" r:id="rId12"/>
    <p:sldId id="266" r:id="rId13"/>
    <p:sldId id="267" r:id="rId14"/>
    <p:sldId id="268" r:id="rId15"/>
    <p:sldId id="287" r:id="rId16"/>
    <p:sldId id="286" r:id="rId17"/>
    <p:sldId id="269" r:id="rId18"/>
    <p:sldId id="270" r:id="rId19"/>
    <p:sldId id="460" r:id="rId20"/>
    <p:sldId id="285" r:id="rId21"/>
    <p:sldId id="284" r:id="rId22"/>
    <p:sldId id="447" r:id="rId23"/>
    <p:sldId id="293" r:id="rId24"/>
    <p:sldId id="292" r:id="rId25"/>
    <p:sldId id="291" r:id="rId26"/>
    <p:sldId id="4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p:cViewPr varScale="1">
        <p:scale>
          <a:sx n="64" d="100"/>
          <a:sy n="64" d="100"/>
        </p:scale>
        <p:origin x="10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Miller" userId="18b0833d-8ae0-4569-b7b3-3536fac76c0f" providerId="ADAL" clId="{AD2EDDAB-5F06-4B3D-BB20-BB6EFEA8F451}"/>
    <pc:docChg chg="custSel delSld modSld">
      <pc:chgData name="Mrs Miller" userId="18b0833d-8ae0-4569-b7b3-3536fac76c0f" providerId="ADAL" clId="{AD2EDDAB-5F06-4B3D-BB20-BB6EFEA8F451}" dt="2024-09-15T20:07:56.568" v="84" actId="14100"/>
      <pc:docMkLst>
        <pc:docMk/>
      </pc:docMkLst>
      <pc:sldChg chg="modSp mod">
        <pc:chgData name="Mrs Miller" userId="18b0833d-8ae0-4569-b7b3-3536fac76c0f" providerId="ADAL" clId="{AD2EDDAB-5F06-4B3D-BB20-BB6EFEA8F451}" dt="2024-09-05T12:12:03.071" v="3" actId="20577"/>
        <pc:sldMkLst>
          <pc:docMk/>
          <pc:sldMk cId="512929921" sldId="262"/>
        </pc:sldMkLst>
        <pc:spChg chg="mod">
          <ac:chgData name="Mrs Miller" userId="18b0833d-8ae0-4569-b7b3-3536fac76c0f" providerId="ADAL" clId="{AD2EDDAB-5F06-4B3D-BB20-BB6EFEA8F451}" dt="2024-09-05T12:12:03.071" v="3" actId="20577"/>
          <ac:spMkLst>
            <pc:docMk/>
            <pc:sldMk cId="512929921" sldId="262"/>
            <ac:spMk id="20" creationId="{5F74F251-E74D-034D-ED55-025A95D39519}"/>
          </ac:spMkLst>
        </pc:spChg>
      </pc:sldChg>
      <pc:sldChg chg="modSp mod">
        <pc:chgData name="Mrs Miller" userId="18b0833d-8ae0-4569-b7b3-3536fac76c0f" providerId="ADAL" clId="{AD2EDDAB-5F06-4B3D-BB20-BB6EFEA8F451}" dt="2024-09-05T12:14:37.561" v="14" actId="20577"/>
        <pc:sldMkLst>
          <pc:docMk/>
          <pc:sldMk cId="3747246919" sldId="267"/>
        </pc:sldMkLst>
        <pc:spChg chg="mod">
          <ac:chgData name="Mrs Miller" userId="18b0833d-8ae0-4569-b7b3-3536fac76c0f" providerId="ADAL" clId="{AD2EDDAB-5F06-4B3D-BB20-BB6EFEA8F451}" dt="2024-09-05T12:14:37.561" v="14" actId="20577"/>
          <ac:spMkLst>
            <pc:docMk/>
            <pc:sldMk cId="3747246919" sldId="267"/>
            <ac:spMk id="14" creationId="{F772B6A6-3E01-2E9A-162A-BF163AA2E2E0}"/>
          </ac:spMkLst>
        </pc:spChg>
      </pc:sldChg>
      <pc:sldChg chg="addSp delSp modSp mod">
        <pc:chgData name="Mrs Miller" userId="18b0833d-8ae0-4569-b7b3-3536fac76c0f" providerId="ADAL" clId="{AD2EDDAB-5F06-4B3D-BB20-BB6EFEA8F451}" dt="2024-09-15T20:04:09.911" v="78" actId="1076"/>
        <pc:sldMkLst>
          <pc:docMk/>
          <pc:sldMk cId="0" sldId="284"/>
        </pc:sldMkLst>
        <pc:picChg chg="del">
          <ac:chgData name="Mrs Miller" userId="18b0833d-8ae0-4569-b7b3-3536fac76c0f" providerId="ADAL" clId="{AD2EDDAB-5F06-4B3D-BB20-BB6EFEA8F451}" dt="2024-09-15T20:03:16.386" v="76" actId="478"/>
          <ac:picMkLst>
            <pc:docMk/>
            <pc:sldMk cId="0" sldId="284"/>
            <ac:picMk id="3" creationId="{0AA37FDE-4366-4FAB-5435-0C69B140538E}"/>
          </ac:picMkLst>
        </pc:picChg>
        <pc:picChg chg="add mod">
          <ac:chgData name="Mrs Miller" userId="18b0833d-8ae0-4569-b7b3-3536fac76c0f" providerId="ADAL" clId="{AD2EDDAB-5F06-4B3D-BB20-BB6EFEA8F451}" dt="2024-09-15T20:04:09.911" v="78" actId="1076"/>
          <ac:picMkLst>
            <pc:docMk/>
            <pc:sldMk cId="0" sldId="284"/>
            <ac:picMk id="4" creationId="{28782FE7-90F9-240A-B282-2718742E172C}"/>
          </ac:picMkLst>
        </pc:picChg>
      </pc:sldChg>
      <pc:sldChg chg="modSp mod">
        <pc:chgData name="Mrs Miller" userId="18b0833d-8ae0-4569-b7b3-3536fac76c0f" providerId="ADAL" clId="{AD2EDDAB-5F06-4B3D-BB20-BB6EFEA8F451}" dt="2024-09-05T12:17:12.453" v="74" actId="20577"/>
        <pc:sldMkLst>
          <pc:docMk/>
          <pc:sldMk cId="1909622121" sldId="287"/>
        </pc:sldMkLst>
        <pc:spChg chg="mod">
          <ac:chgData name="Mrs Miller" userId="18b0833d-8ae0-4569-b7b3-3536fac76c0f" providerId="ADAL" clId="{AD2EDDAB-5F06-4B3D-BB20-BB6EFEA8F451}" dt="2024-09-05T12:17:12.453" v="74" actId="20577"/>
          <ac:spMkLst>
            <pc:docMk/>
            <pc:sldMk cId="1909622121" sldId="287"/>
            <ac:spMk id="5" creationId="{AAD15AD2-7ED1-51E7-2202-334944DEB14F}"/>
          </ac:spMkLst>
        </pc:spChg>
      </pc:sldChg>
      <pc:sldChg chg="del">
        <pc:chgData name="Mrs Miller" userId="18b0833d-8ae0-4569-b7b3-3536fac76c0f" providerId="ADAL" clId="{AD2EDDAB-5F06-4B3D-BB20-BB6EFEA8F451}" dt="2024-09-15T20:03:09.509" v="75" actId="47"/>
        <pc:sldMkLst>
          <pc:docMk/>
          <pc:sldMk cId="3918800852" sldId="288"/>
        </pc:sldMkLst>
      </pc:sldChg>
      <pc:sldChg chg="addSp delSp modSp mod">
        <pc:chgData name="Mrs Miller" userId="18b0833d-8ae0-4569-b7b3-3536fac76c0f" providerId="ADAL" clId="{AD2EDDAB-5F06-4B3D-BB20-BB6EFEA8F451}" dt="2024-09-15T20:07:56.568" v="84" actId="14100"/>
        <pc:sldMkLst>
          <pc:docMk/>
          <pc:sldMk cId="1100546456" sldId="292"/>
        </pc:sldMkLst>
        <pc:picChg chg="add mod">
          <ac:chgData name="Mrs Miller" userId="18b0833d-8ae0-4569-b7b3-3536fac76c0f" providerId="ADAL" clId="{AD2EDDAB-5F06-4B3D-BB20-BB6EFEA8F451}" dt="2024-09-15T20:07:56.568" v="84" actId="14100"/>
          <ac:picMkLst>
            <pc:docMk/>
            <pc:sldMk cId="1100546456" sldId="292"/>
            <ac:picMk id="5" creationId="{26631709-A974-812D-0267-0E9E173ACC8A}"/>
          </ac:picMkLst>
        </pc:picChg>
        <pc:picChg chg="mod">
          <ac:chgData name="Mrs Miller" userId="18b0833d-8ae0-4569-b7b3-3536fac76c0f" providerId="ADAL" clId="{AD2EDDAB-5F06-4B3D-BB20-BB6EFEA8F451}" dt="2024-09-15T20:07:49.301" v="82" actId="1076"/>
          <ac:picMkLst>
            <pc:docMk/>
            <pc:sldMk cId="1100546456" sldId="292"/>
            <ac:picMk id="8" creationId="{F998DA2B-7AA0-2A8F-BB5E-FB537BB6BEE2}"/>
          </ac:picMkLst>
        </pc:picChg>
        <pc:picChg chg="del">
          <ac:chgData name="Mrs Miller" userId="18b0833d-8ae0-4569-b7b3-3536fac76c0f" providerId="ADAL" clId="{AD2EDDAB-5F06-4B3D-BB20-BB6EFEA8F451}" dt="2024-09-15T20:07:46.106" v="81" actId="478"/>
          <ac:picMkLst>
            <pc:docMk/>
            <pc:sldMk cId="1100546456" sldId="292"/>
            <ac:picMk id="15" creationId="{2E534B73-AC65-BE81-80F1-3B95EE2F687B}"/>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0T14:57:59.595"/>
    </inkml:context>
    <inkml:brush xml:id="br0">
      <inkml:brushProperty name="width" value="0.05" units="cm"/>
      <inkml:brushProperty name="height" value="0.05" units="cm"/>
    </inkml:brush>
  </inkml:definitions>
  <inkml:trace contextRef="#ctx0" brushRef="#br0">102 0 24575,'-7'0'0,"-9"0"0,-2 7 0,-4 2 0,1 6 0,4 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62533-B8B9-4FC4-A05F-C4DB5253ABFB}" type="datetimeFigureOut">
              <a:rPr lang="en-GB" smtClean="0"/>
              <a:t>15/09/2024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B80B-D17E-45EE-9916-C2374D7CFD75}" type="slidenum">
              <a:rPr lang="en-GB" smtClean="0"/>
              <a:t>‹#›</a:t>
            </a:fld>
            <a:endParaRPr lang="en-GB"/>
          </a:p>
        </p:txBody>
      </p:sp>
    </p:spTree>
    <p:extLst>
      <p:ext uri="{BB962C8B-B14F-4D97-AF65-F5344CB8AC3E}">
        <p14:creationId xmlns:p14="http://schemas.microsoft.com/office/powerpoint/2010/main" val="2108789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9/15/2024</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68139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9/15/2024</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199043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9/15/2024</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639534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648059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9/15/2024</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9177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9/15/2024</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548545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9/15/2024</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1627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9/15/2024</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241440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9/15/2024</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807836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9/15/2024</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2126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9/15/2024</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0183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9/15/2024</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967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9/15/2024</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37483359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9" r:id="rId12"/>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willington.derbyshire.sch.uk/"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ustomXml" Target="../ink/ink1.xml"/><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0.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1FB7DE9-F562-4290-99B7-8C2189D6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B354F8A8-7D5A-4944-8B6C-36BBF5C0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C08FE24-81FF-C1AC-5E97-ED87F27DD0EC}"/>
              </a:ext>
            </a:extLst>
          </p:cNvPr>
          <p:cNvSpPr>
            <a:spLocks noGrp="1"/>
          </p:cNvSpPr>
          <p:nvPr>
            <p:ph type="subTitle" idx="1"/>
          </p:nvPr>
        </p:nvSpPr>
        <p:spPr>
          <a:xfrm>
            <a:off x="2743200" y="4114800"/>
            <a:ext cx="6781800" cy="1599600"/>
          </a:xfrm>
        </p:spPr>
        <p:txBody>
          <a:bodyPr>
            <a:normAutofit fontScale="85000" lnSpcReduction="10000"/>
          </a:bodyPr>
          <a:lstStyle/>
          <a:p>
            <a:pPr>
              <a:lnSpc>
                <a:spcPct val="90000"/>
              </a:lnSpc>
            </a:pPr>
            <a:r>
              <a:rPr lang="en-GB" sz="4800" b="1" i="0" u="sng" dirty="0">
                <a:latin typeface="Sassoon Infant Std" panose="020B0503020103030203" pitchFamily="34" charset="0"/>
              </a:rPr>
              <a:t>EYFS New Parent Meeting</a:t>
            </a:r>
          </a:p>
          <a:p>
            <a:pPr>
              <a:lnSpc>
                <a:spcPct val="90000"/>
              </a:lnSpc>
            </a:pPr>
            <a:r>
              <a:rPr lang="en-GB" sz="4800" b="1" i="0" dirty="0">
                <a:latin typeface="Sassoon Infant Std" panose="020B0503020103030203" pitchFamily="34" charset="0"/>
              </a:rPr>
              <a:t>Monday 8</a:t>
            </a:r>
            <a:r>
              <a:rPr lang="en-GB" sz="4800" b="1" i="0" baseline="30000" dirty="0">
                <a:latin typeface="Sassoon Infant Std" panose="020B0503020103030203" pitchFamily="34" charset="0"/>
              </a:rPr>
              <a:t>th</a:t>
            </a:r>
            <a:r>
              <a:rPr lang="en-GB" sz="4800" b="1" i="0" dirty="0">
                <a:latin typeface="Sassoon Infant Std" panose="020B0503020103030203" pitchFamily="34" charset="0"/>
              </a:rPr>
              <a:t> July 2024</a:t>
            </a:r>
          </a:p>
          <a:p>
            <a:pPr>
              <a:lnSpc>
                <a:spcPct val="90000"/>
              </a:lnSpc>
            </a:pPr>
            <a:endParaRPr lang="en-GB" sz="1900" dirty="0">
              <a:latin typeface="Sassoon Infant Std" panose="020B0503020103030203" pitchFamily="34" charset="0"/>
            </a:endParaRPr>
          </a:p>
          <a:p>
            <a:pPr>
              <a:lnSpc>
                <a:spcPct val="90000"/>
              </a:lnSpc>
            </a:pPr>
            <a:endParaRPr lang="en-GB" sz="1900" dirty="0">
              <a:latin typeface="Sassoon Infant Std" panose="020B0503020103030203" pitchFamily="34" charset="0"/>
            </a:endParaRPr>
          </a:p>
          <a:p>
            <a:pPr>
              <a:lnSpc>
                <a:spcPct val="90000"/>
              </a:lnSpc>
            </a:pPr>
            <a:endParaRPr lang="en-GB" sz="1900" dirty="0"/>
          </a:p>
        </p:txBody>
      </p:sp>
      <p:pic>
        <p:nvPicPr>
          <p:cNvPr id="1026" name="Picture 2" descr="A picture containing clipart, graphics, illustration, animated cartoon&#10;&#10;Description automatically generated">
            <a:extLst>
              <a:ext uri="{FF2B5EF4-FFF2-40B4-BE49-F238E27FC236}">
                <a16:creationId xmlns:a16="http://schemas.microsoft.com/office/drawing/2014/main" id="{AB827A1E-68D2-4600-44B2-8A58DAB47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229" y="1143600"/>
            <a:ext cx="7260771" cy="267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093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3C4287B-4125-A363-1744-4CE2AEA0F6A4}"/>
              </a:ext>
            </a:extLst>
          </p:cNvPr>
          <p:cNvSpPr txBox="1"/>
          <p:nvPr/>
        </p:nvSpPr>
        <p:spPr>
          <a:xfrm>
            <a:off x="685799" y="769714"/>
            <a:ext cx="6393688" cy="81349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500" b="1" u="sng" kern="1200" cap="all" spc="300" baseline="0" dirty="0">
                <a:solidFill>
                  <a:schemeClr val="tx2"/>
                </a:solidFill>
                <a:latin typeface="Sassoon Infant Std" panose="020B0503020103030203" pitchFamily="34" charset="0"/>
                <a:ea typeface="+mj-ea"/>
                <a:cs typeface="+mj-cs"/>
              </a:rPr>
              <a:t>Daily Timetable</a:t>
            </a:r>
          </a:p>
        </p:txBody>
      </p:sp>
      <p:sp>
        <p:nvSpPr>
          <p:cNvPr id="3" name="Content Placeholder 2">
            <a:extLst>
              <a:ext uri="{FF2B5EF4-FFF2-40B4-BE49-F238E27FC236}">
                <a16:creationId xmlns:a16="http://schemas.microsoft.com/office/drawing/2014/main" id="{881037E0-BC91-8C20-81C0-DA53A6AF9A7C}"/>
              </a:ext>
            </a:extLst>
          </p:cNvPr>
          <p:cNvSpPr>
            <a:spLocks noGrp="1"/>
          </p:cNvSpPr>
          <p:nvPr>
            <p:ph idx="1"/>
          </p:nvPr>
        </p:nvSpPr>
        <p:spPr>
          <a:xfrm>
            <a:off x="1284850" y="2135938"/>
            <a:ext cx="6339840" cy="3439557"/>
          </a:xfrm>
        </p:spPr>
        <p:txBody>
          <a:bodyPr vert="horz" lIns="91440" tIns="45720" rIns="91440" bIns="45720" rtlCol="0">
            <a:normAutofit/>
          </a:bodyPr>
          <a:lstStyle/>
          <a:p>
            <a:endParaRPr lang="en-US" dirty="0"/>
          </a:p>
          <a:p>
            <a:endParaRPr lang="en-US" dirty="0"/>
          </a:p>
          <a:p>
            <a:pPr marL="0"/>
            <a:endParaRPr lang="en-US" dirty="0"/>
          </a:p>
          <a:p>
            <a:pPr marL="0"/>
            <a:endParaRPr lang="en-US" dirty="0"/>
          </a:p>
          <a:p>
            <a:pPr marL="0"/>
            <a:endParaRPr lang="en-US" dirty="0"/>
          </a:p>
          <a:p>
            <a:pPr marL="0"/>
            <a:endParaRPr lang="en-US" dirty="0"/>
          </a:p>
        </p:txBody>
      </p:sp>
      <p:pic>
        <p:nvPicPr>
          <p:cNvPr id="7" name="Picture 6">
            <a:extLst>
              <a:ext uri="{FF2B5EF4-FFF2-40B4-BE49-F238E27FC236}">
                <a16:creationId xmlns:a16="http://schemas.microsoft.com/office/drawing/2014/main" id="{EBCB76C5-D90F-39B7-8709-84581DE97547}"/>
              </a:ext>
            </a:extLst>
          </p:cNvPr>
          <p:cNvPicPr>
            <a:picLocks noChangeAspect="1"/>
          </p:cNvPicPr>
          <p:nvPr/>
        </p:nvPicPr>
        <p:blipFill>
          <a:blip r:embed="rId2"/>
          <a:stretch>
            <a:fillRect/>
          </a:stretch>
        </p:blipFill>
        <p:spPr>
          <a:xfrm>
            <a:off x="1064718" y="767337"/>
            <a:ext cx="908016" cy="1023320"/>
          </a:xfrm>
          <a:prstGeom prst="rect">
            <a:avLst/>
          </a:prstGeom>
        </p:spPr>
      </p:pic>
      <p:sp>
        <p:nvSpPr>
          <p:cNvPr id="14" name="TextBox 13">
            <a:extLst>
              <a:ext uri="{FF2B5EF4-FFF2-40B4-BE49-F238E27FC236}">
                <a16:creationId xmlns:a16="http://schemas.microsoft.com/office/drawing/2014/main" id="{F772B6A6-3E01-2E9A-162A-BF163AA2E2E0}"/>
              </a:ext>
            </a:extLst>
          </p:cNvPr>
          <p:cNvSpPr txBox="1"/>
          <p:nvPr/>
        </p:nvSpPr>
        <p:spPr>
          <a:xfrm>
            <a:off x="863600" y="4565169"/>
            <a:ext cx="10210798" cy="1477328"/>
          </a:xfrm>
          <a:prstGeom prst="rect">
            <a:avLst/>
          </a:prstGeom>
          <a:noFill/>
        </p:spPr>
        <p:txBody>
          <a:bodyPr wrap="square" rtlCol="0">
            <a:spAutoFit/>
          </a:bodyPr>
          <a:lstStyle/>
          <a:p>
            <a:pPr algn="ctr"/>
            <a:r>
              <a:rPr lang="en-GB" u="sng" dirty="0">
                <a:solidFill>
                  <a:srgbClr val="242424"/>
                </a:solidFill>
                <a:latin typeface="Sassoon Primary" pitchFamily="50" charset="0"/>
                <a:cs typeface="Arial" panose="020B0604020202020204" pitchFamily="34" charset="0"/>
              </a:rPr>
              <a:t>This is subject to change</a:t>
            </a:r>
            <a:r>
              <a:rPr lang="en-GB" dirty="0">
                <a:solidFill>
                  <a:srgbClr val="242424"/>
                </a:solidFill>
                <a:latin typeface="Sassoon Primary" pitchFamily="50" charset="0"/>
                <a:cs typeface="Arial" panose="020B0604020202020204" pitchFamily="34" charset="0"/>
              </a:rPr>
              <a:t> and an example of how a typical day runs at the start of the year. </a:t>
            </a:r>
          </a:p>
          <a:p>
            <a:pPr algn="ctr"/>
            <a:r>
              <a:rPr lang="en-GB" dirty="0">
                <a:solidFill>
                  <a:srgbClr val="242424"/>
                </a:solidFill>
                <a:latin typeface="Sassoon Primary" pitchFamily="50" charset="0"/>
                <a:cs typeface="Arial" panose="020B0604020202020204" pitchFamily="34" charset="0"/>
              </a:rPr>
              <a:t>Once whole school timetables have been organised in September you will be informed of PE days. </a:t>
            </a:r>
            <a:r>
              <a:rPr lang="en-GB" dirty="0">
                <a:solidFill>
                  <a:srgbClr val="242424"/>
                </a:solidFill>
                <a:highlight>
                  <a:srgbClr val="00FF00"/>
                </a:highlight>
                <a:latin typeface="Sassoon Primary" pitchFamily="50" charset="0"/>
                <a:cs typeface="Arial" panose="020B0604020202020204" pitchFamily="34" charset="0"/>
              </a:rPr>
              <a:t>On these days, we ask for the children to come to school in PE kits. </a:t>
            </a:r>
          </a:p>
          <a:p>
            <a:pPr algn="ctr"/>
            <a:r>
              <a:rPr lang="en-GB" dirty="0">
                <a:solidFill>
                  <a:srgbClr val="242424"/>
                </a:solidFill>
                <a:latin typeface="Sassoon Primary" pitchFamily="50" charset="0"/>
                <a:cs typeface="Arial" panose="020B0604020202020204" pitchFamily="34" charset="0"/>
              </a:rPr>
              <a:t>PE days can change half termly but we will keep you fully informed through our communication channels mentioned earlier and post details on the website.</a:t>
            </a:r>
            <a:endParaRPr lang="en-GB" dirty="0">
              <a:latin typeface="Sassoon Infant Std" panose="020B0503020103030203" pitchFamily="34" charset="0"/>
            </a:endParaRPr>
          </a:p>
        </p:txBody>
      </p:sp>
      <p:sp>
        <p:nvSpPr>
          <p:cNvPr id="4" name="TextBox 3">
            <a:extLst>
              <a:ext uri="{FF2B5EF4-FFF2-40B4-BE49-F238E27FC236}">
                <a16:creationId xmlns:a16="http://schemas.microsoft.com/office/drawing/2014/main" id="{B9963ACB-42B5-70CC-E156-FA45800736C2}"/>
              </a:ext>
            </a:extLst>
          </p:cNvPr>
          <p:cNvSpPr txBox="1"/>
          <p:nvPr/>
        </p:nvSpPr>
        <p:spPr>
          <a:xfrm>
            <a:off x="1445717" y="2260600"/>
            <a:ext cx="1830884" cy="1200329"/>
          </a:xfrm>
          <a:prstGeom prst="rect">
            <a:avLst/>
          </a:prstGeom>
          <a:noFill/>
        </p:spPr>
        <p:txBody>
          <a:bodyPr wrap="square" rtlCol="0">
            <a:spAutoFit/>
          </a:bodyPr>
          <a:lstStyle/>
          <a:p>
            <a:r>
              <a:rPr lang="en-GB" sz="2400" dirty="0">
                <a:solidFill>
                  <a:schemeClr val="bg1"/>
                </a:solidFill>
                <a:latin typeface="Sassoon Infant Std" panose="020B0503020103030203" pitchFamily="34" charset="0"/>
              </a:rPr>
              <a:t>From Monday 11</a:t>
            </a:r>
            <a:r>
              <a:rPr lang="en-GB" sz="2400" baseline="30000" dirty="0">
                <a:solidFill>
                  <a:schemeClr val="bg1"/>
                </a:solidFill>
                <a:latin typeface="Sassoon Infant Std" panose="020B0503020103030203" pitchFamily="34" charset="0"/>
              </a:rPr>
              <a:t>th</a:t>
            </a:r>
            <a:r>
              <a:rPr lang="en-GB" sz="2400" dirty="0">
                <a:solidFill>
                  <a:schemeClr val="bg1"/>
                </a:solidFill>
                <a:latin typeface="Sassoon Infant Std" panose="020B0503020103030203" pitchFamily="34" charset="0"/>
              </a:rPr>
              <a:t> September </a:t>
            </a:r>
          </a:p>
        </p:txBody>
      </p:sp>
      <p:sp>
        <p:nvSpPr>
          <p:cNvPr id="5" name="TextBox 4">
            <a:extLst>
              <a:ext uri="{FF2B5EF4-FFF2-40B4-BE49-F238E27FC236}">
                <a16:creationId xmlns:a16="http://schemas.microsoft.com/office/drawing/2014/main" id="{C7DCC1A0-22EC-23E2-2ACE-82402B2AB2F5}"/>
              </a:ext>
            </a:extLst>
          </p:cNvPr>
          <p:cNvSpPr txBox="1"/>
          <p:nvPr/>
        </p:nvSpPr>
        <p:spPr>
          <a:xfrm>
            <a:off x="4079893" y="2236291"/>
            <a:ext cx="4395240" cy="1200329"/>
          </a:xfrm>
          <a:prstGeom prst="rect">
            <a:avLst/>
          </a:prstGeom>
          <a:noFill/>
        </p:spPr>
        <p:txBody>
          <a:bodyPr wrap="square" rtlCol="0">
            <a:spAutoFit/>
          </a:bodyPr>
          <a:lstStyle/>
          <a:p>
            <a:r>
              <a:rPr lang="en-GB" sz="2400" dirty="0">
                <a:solidFill>
                  <a:schemeClr val="bg1"/>
                </a:solidFill>
                <a:latin typeface="Sassoon Infant Std" panose="020B0503020103030203" pitchFamily="34" charset="0"/>
              </a:rPr>
              <a:t>All children (Group A and B) attend school full time from </a:t>
            </a:r>
          </a:p>
          <a:p>
            <a:r>
              <a:rPr lang="en-GB" sz="2400" dirty="0">
                <a:solidFill>
                  <a:schemeClr val="bg1"/>
                </a:solidFill>
                <a:latin typeface="Sassoon Infant Std" panose="020B0503020103030203" pitchFamily="34" charset="0"/>
              </a:rPr>
              <a:t>8.45am to 3.30pm </a:t>
            </a:r>
          </a:p>
        </p:txBody>
      </p:sp>
      <p:cxnSp>
        <p:nvCxnSpPr>
          <p:cNvPr id="10" name="Straight Connector 9">
            <a:extLst>
              <a:ext uri="{FF2B5EF4-FFF2-40B4-BE49-F238E27FC236}">
                <a16:creationId xmlns:a16="http://schemas.microsoft.com/office/drawing/2014/main" id="{BD0C56ED-BFE9-E398-1D44-9BB43B9B4077}"/>
              </a:ext>
            </a:extLst>
          </p:cNvPr>
          <p:cNvCxnSpPr/>
          <p:nvPr/>
        </p:nvCxnSpPr>
        <p:spPr>
          <a:xfrm>
            <a:off x="3623733" y="1981273"/>
            <a:ext cx="0" cy="18821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8" name="Table 8">
            <a:extLst>
              <a:ext uri="{FF2B5EF4-FFF2-40B4-BE49-F238E27FC236}">
                <a16:creationId xmlns:a16="http://schemas.microsoft.com/office/drawing/2014/main" id="{ECEC8698-EC77-AD62-1E22-C8A70BDE2D73}"/>
              </a:ext>
            </a:extLst>
          </p:cNvPr>
          <p:cNvGraphicFramePr>
            <a:graphicFrameLocks noGrp="1"/>
          </p:cNvGraphicFramePr>
          <p:nvPr>
            <p:extLst>
              <p:ext uri="{D42A27DB-BD31-4B8C-83A1-F6EECF244321}">
                <p14:modId xmlns:p14="http://schemas.microsoft.com/office/powerpoint/2010/main" val="2653716437"/>
              </p:ext>
            </p:extLst>
          </p:nvPr>
        </p:nvGraphicFramePr>
        <p:xfrm>
          <a:off x="863600" y="1830228"/>
          <a:ext cx="10210798" cy="2255520"/>
        </p:xfrm>
        <a:graphic>
          <a:graphicData uri="http://schemas.openxmlformats.org/drawingml/2006/table">
            <a:tbl>
              <a:tblPr firstRow="1" bandRow="1">
                <a:tableStyleId>{5C22544A-7EE6-4342-B048-85BDC9FD1C3A}</a:tableStyleId>
              </a:tblPr>
              <a:tblGrid>
                <a:gridCol w="389752">
                  <a:extLst>
                    <a:ext uri="{9D8B030D-6E8A-4147-A177-3AD203B41FA5}">
                      <a16:colId xmlns:a16="http://schemas.microsoft.com/office/drawing/2014/main" val="3997848324"/>
                    </a:ext>
                  </a:extLst>
                </a:gridCol>
                <a:gridCol w="1256736">
                  <a:extLst>
                    <a:ext uri="{9D8B030D-6E8A-4147-A177-3AD203B41FA5}">
                      <a16:colId xmlns:a16="http://schemas.microsoft.com/office/drawing/2014/main" val="3943266946"/>
                    </a:ext>
                  </a:extLst>
                </a:gridCol>
                <a:gridCol w="698779">
                  <a:extLst>
                    <a:ext uri="{9D8B030D-6E8A-4147-A177-3AD203B41FA5}">
                      <a16:colId xmlns:a16="http://schemas.microsoft.com/office/drawing/2014/main" val="2683604166"/>
                    </a:ext>
                  </a:extLst>
                </a:gridCol>
                <a:gridCol w="1261532">
                  <a:extLst>
                    <a:ext uri="{9D8B030D-6E8A-4147-A177-3AD203B41FA5}">
                      <a16:colId xmlns:a16="http://schemas.microsoft.com/office/drawing/2014/main" val="663523050"/>
                    </a:ext>
                  </a:extLst>
                </a:gridCol>
                <a:gridCol w="812801">
                  <a:extLst>
                    <a:ext uri="{9D8B030D-6E8A-4147-A177-3AD203B41FA5}">
                      <a16:colId xmlns:a16="http://schemas.microsoft.com/office/drawing/2014/main" val="3102479409"/>
                    </a:ext>
                  </a:extLst>
                </a:gridCol>
                <a:gridCol w="1346199">
                  <a:extLst>
                    <a:ext uri="{9D8B030D-6E8A-4147-A177-3AD203B41FA5}">
                      <a16:colId xmlns:a16="http://schemas.microsoft.com/office/drawing/2014/main" val="3492463464"/>
                    </a:ext>
                  </a:extLst>
                </a:gridCol>
                <a:gridCol w="651933">
                  <a:extLst>
                    <a:ext uri="{9D8B030D-6E8A-4147-A177-3AD203B41FA5}">
                      <a16:colId xmlns:a16="http://schemas.microsoft.com/office/drawing/2014/main" val="1411246967"/>
                    </a:ext>
                  </a:extLst>
                </a:gridCol>
                <a:gridCol w="592667">
                  <a:extLst>
                    <a:ext uri="{9D8B030D-6E8A-4147-A177-3AD203B41FA5}">
                      <a16:colId xmlns:a16="http://schemas.microsoft.com/office/drawing/2014/main" val="489739729"/>
                    </a:ext>
                  </a:extLst>
                </a:gridCol>
                <a:gridCol w="821268">
                  <a:extLst>
                    <a:ext uri="{9D8B030D-6E8A-4147-A177-3AD203B41FA5}">
                      <a16:colId xmlns:a16="http://schemas.microsoft.com/office/drawing/2014/main" val="3291323391"/>
                    </a:ext>
                  </a:extLst>
                </a:gridCol>
                <a:gridCol w="1445264">
                  <a:extLst>
                    <a:ext uri="{9D8B030D-6E8A-4147-A177-3AD203B41FA5}">
                      <a16:colId xmlns:a16="http://schemas.microsoft.com/office/drawing/2014/main" val="2148039372"/>
                    </a:ext>
                  </a:extLst>
                </a:gridCol>
                <a:gridCol w="933867">
                  <a:extLst>
                    <a:ext uri="{9D8B030D-6E8A-4147-A177-3AD203B41FA5}">
                      <a16:colId xmlns:a16="http://schemas.microsoft.com/office/drawing/2014/main" val="493434962"/>
                    </a:ext>
                  </a:extLst>
                </a:gridCol>
              </a:tblGrid>
              <a:tr h="370840">
                <a:tc>
                  <a:txBody>
                    <a:bodyPr/>
                    <a:lstStyle/>
                    <a:p>
                      <a:endParaRPr lang="en-GB" dirty="0"/>
                    </a:p>
                  </a:txBody>
                  <a:tcPr/>
                </a:tc>
                <a:tc>
                  <a:txBody>
                    <a:bodyPr/>
                    <a:lstStyle/>
                    <a:p>
                      <a:r>
                        <a:rPr lang="en-GB" sz="1200" dirty="0"/>
                        <a:t>8.45 to 9.10am</a:t>
                      </a:r>
                    </a:p>
                  </a:txBody>
                  <a:tcPr/>
                </a:tc>
                <a:tc>
                  <a:txBody>
                    <a:bodyPr/>
                    <a:lstStyle/>
                    <a:p>
                      <a:r>
                        <a:rPr lang="en-GB" sz="1200" dirty="0"/>
                        <a:t>9 .10- 9.30</a:t>
                      </a:r>
                    </a:p>
                  </a:txBody>
                  <a:tcPr/>
                </a:tc>
                <a:tc>
                  <a:txBody>
                    <a:bodyPr/>
                    <a:lstStyle/>
                    <a:p>
                      <a:r>
                        <a:rPr lang="en-GB" sz="1200" dirty="0"/>
                        <a:t>9.30 to 10.30</a:t>
                      </a:r>
                    </a:p>
                  </a:txBody>
                  <a:tcPr/>
                </a:tc>
                <a:tc>
                  <a:txBody>
                    <a:bodyPr/>
                    <a:lstStyle/>
                    <a:p>
                      <a:r>
                        <a:rPr lang="en-GB" sz="1200" dirty="0"/>
                        <a:t>10.30-10.45</a:t>
                      </a:r>
                    </a:p>
                  </a:txBody>
                  <a:tcPr/>
                </a:tc>
                <a:tc>
                  <a:txBody>
                    <a:bodyPr/>
                    <a:lstStyle/>
                    <a:p>
                      <a:r>
                        <a:rPr lang="en-GB" sz="1200" dirty="0"/>
                        <a:t>10.45-11.50</a:t>
                      </a:r>
                    </a:p>
                  </a:txBody>
                  <a:tcPr/>
                </a:tc>
                <a:tc>
                  <a:txBody>
                    <a:bodyPr/>
                    <a:lstStyle/>
                    <a:p>
                      <a:r>
                        <a:rPr lang="en-GB" sz="1200" dirty="0"/>
                        <a:t>11.50-12.00</a:t>
                      </a:r>
                    </a:p>
                  </a:txBody>
                  <a:tcPr/>
                </a:tc>
                <a:tc>
                  <a:txBody>
                    <a:bodyPr/>
                    <a:lstStyle/>
                    <a:p>
                      <a:r>
                        <a:rPr lang="en-GB" sz="1200" dirty="0"/>
                        <a:t>12.00-1pm</a:t>
                      </a:r>
                    </a:p>
                  </a:txBody>
                  <a:tcPr/>
                </a:tc>
                <a:tc>
                  <a:txBody>
                    <a:bodyPr/>
                    <a:lstStyle/>
                    <a:p>
                      <a:r>
                        <a:rPr lang="en-GB" sz="1200" dirty="0"/>
                        <a:t>1.00-1.20</a:t>
                      </a:r>
                    </a:p>
                  </a:txBody>
                  <a:tcPr/>
                </a:tc>
                <a:tc>
                  <a:txBody>
                    <a:bodyPr/>
                    <a:lstStyle/>
                    <a:p>
                      <a:r>
                        <a:rPr lang="en-GB" sz="1200" dirty="0"/>
                        <a:t>1.20- 3pm</a:t>
                      </a:r>
                    </a:p>
                  </a:txBody>
                  <a:tcPr/>
                </a:tc>
                <a:tc>
                  <a:txBody>
                    <a:bodyPr/>
                    <a:lstStyle/>
                    <a:p>
                      <a:r>
                        <a:rPr lang="en-GB" sz="1200" dirty="0"/>
                        <a:t>3pm 3.30 </a:t>
                      </a:r>
                    </a:p>
                  </a:txBody>
                  <a:tcPr/>
                </a:tc>
                <a:extLst>
                  <a:ext uri="{0D108BD9-81ED-4DB2-BD59-A6C34878D82A}">
                    <a16:rowId xmlns:a16="http://schemas.microsoft.com/office/drawing/2014/main" val="1320148127"/>
                  </a:ext>
                </a:extLst>
              </a:tr>
              <a:tr h="386716">
                <a:tc>
                  <a:txBody>
                    <a:bodyPr/>
                    <a:lstStyle/>
                    <a:p>
                      <a:r>
                        <a:rPr lang="en-GB" sz="1400" dirty="0">
                          <a:latin typeface="Sassoon Infant Std" panose="020B0503020103030203" pitchFamily="34" charset="0"/>
                        </a:rPr>
                        <a:t>Example Day</a:t>
                      </a:r>
                    </a:p>
                  </a:txBody>
                  <a:tcPr vert="vert270"/>
                </a:tc>
                <a:tc>
                  <a:txBody>
                    <a:bodyPr/>
                    <a:lstStyle/>
                    <a:p>
                      <a:r>
                        <a:rPr lang="en-GB" sz="1400" dirty="0">
                          <a:latin typeface="Sassoon Infant Std" panose="020B0503020103030203" pitchFamily="34" charset="0"/>
                        </a:rPr>
                        <a:t>Doors open and we welcome children in for the register &amp; to make dinner choices.</a:t>
                      </a:r>
                    </a:p>
                  </a:txBody>
                  <a:tcPr/>
                </a:tc>
                <a:tc>
                  <a:txBody>
                    <a:bodyPr/>
                    <a:lstStyle/>
                    <a:p>
                      <a:r>
                        <a:rPr lang="en-GB" sz="1400" dirty="0">
                          <a:latin typeface="Sassoon Infant Std" panose="020B0503020103030203" pitchFamily="34" charset="0"/>
                        </a:rPr>
                        <a:t>Daily Phonics Lesson</a:t>
                      </a:r>
                    </a:p>
                  </a:txBody>
                  <a:tcPr vert="vert270"/>
                </a:tc>
                <a:tc>
                  <a:txBody>
                    <a:bodyPr/>
                    <a:lstStyle/>
                    <a:p>
                      <a:r>
                        <a:rPr lang="en-GB" sz="1400" dirty="0">
                          <a:latin typeface="Sassoon Infant Std" panose="020B0503020103030203" pitchFamily="34" charset="0"/>
                        </a:rPr>
                        <a:t>Classroom play based activities and adult led curriculum focused  learning groups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Sassoon Infant Std" panose="020B0503020103030203" pitchFamily="34" charset="0"/>
                          <a:ea typeface="+mn-ea"/>
                          <a:cs typeface="+mn-cs"/>
                        </a:rPr>
                        <a:t>Daily Counting and Number Time </a:t>
                      </a:r>
                    </a:p>
                    <a:p>
                      <a:endParaRPr lang="en-GB" sz="1400" dirty="0">
                        <a:latin typeface="Sassoon Infant Std" panose="020B0503020103030203" pitchFamily="34" charset="0"/>
                      </a:endParaRPr>
                    </a:p>
                  </a:txBody>
                  <a:tcPr vert="vert27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Sassoon Infant Std" panose="020B0503020103030203" pitchFamily="34" charset="0"/>
                        </a:rPr>
                        <a:t>Classroom play based activities and adult led curriculum focused  learning groups</a:t>
                      </a:r>
                    </a:p>
                    <a:p>
                      <a:endParaRPr lang="en-GB" sz="1400" dirty="0">
                        <a:latin typeface="Sassoon Infant Std" panose="020B0503020103030203" pitchFamily="34" charset="0"/>
                      </a:endParaRPr>
                    </a:p>
                  </a:txBody>
                  <a:tcPr/>
                </a:tc>
                <a:tc>
                  <a:txBody>
                    <a:bodyPr/>
                    <a:lstStyle/>
                    <a:p>
                      <a:r>
                        <a:rPr lang="en-GB" sz="1400" dirty="0">
                          <a:latin typeface="Sassoon Infant Std" panose="020B0503020103030203" pitchFamily="34" charset="0"/>
                        </a:rPr>
                        <a:t>Storytime</a:t>
                      </a:r>
                    </a:p>
                    <a:p>
                      <a:endParaRPr lang="en-GB" sz="1400" dirty="0">
                        <a:latin typeface="Sassoon Infant Std" panose="020B0503020103030203" pitchFamily="34" charset="0"/>
                      </a:endParaRPr>
                    </a:p>
                    <a:p>
                      <a:endParaRPr lang="en-GB" sz="1400" dirty="0">
                        <a:latin typeface="Sassoon Infant Std" panose="020B0503020103030203" pitchFamily="34" charset="0"/>
                      </a:endParaRPr>
                    </a:p>
                  </a:txBody>
                  <a:tcPr vert="vert270"/>
                </a:tc>
                <a:tc>
                  <a:txBody>
                    <a:bodyPr/>
                    <a:lstStyle/>
                    <a:p>
                      <a:r>
                        <a:rPr lang="en-GB" sz="1400" dirty="0">
                          <a:latin typeface="Sassoon Infant Std" panose="020B0503020103030203" pitchFamily="34" charset="0"/>
                        </a:rPr>
                        <a:t>Lunchtime</a:t>
                      </a:r>
                    </a:p>
                  </a:txBody>
                  <a:tcPr vert="vert27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Sassoon Infant Std" panose="020B0503020103030203" pitchFamily="34" charset="0"/>
                        </a:rPr>
                        <a:t>Register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Sassoon Infant Std" panose="020B0503020103030203" pitchFamily="34" charset="0"/>
                        </a:rPr>
                        <a:t>Song and Rhyme Time</a:t>
                      </a:r>
                    </a:p>
                    <a:p>
                      <a:endParaRPr lang="en-GB" sz="1400" dirty="0">
                        <a:latin typeface="Sassoon Infant Std" panose="020B0503020103030203" pitchFamily="34" charset="0"/>
                      </a:endParaRPr>
                    </a:p>
                  </a:txBody>
                  <a:tcPr vert="vert27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Sassoon Infant Std" panose="020B0503020103030203" pitchFamily="34" charset="0"/>
                        </a:rPr>
                        <a:t>Classroom play based activities and adult led curriculum focused  learning groups</a:t>
                      </a:r>
                    </a:p>
                    <a:p>
                      <a:endParaRPr lang="en-GB" sz="1400" dirty="0">
                        <a:latin typeface="Sassoon Infant Std" panose="020B0503020103030203" pitchFamily="34" charset="0"/>
                      </a:endParaRPr>
                    </a:p>
                  </a:txBody>
                  <a:tcPr/>
                </a:tc>
                <a:tc>
                  <a:txBody>
                    <a:bodyPr/>
                    <a:lstStyle/>
                    <a:p>
                      <a:r>
                        <a:rPr lang="en-GB" sz="1400" dirty="0">
                          <a:latin typeface="Sassoon Infant Std" panose="020B0503020103030203" pitchFamily="34" charset="0"/>
                        </a:rPr>
                        <a:t>Class Assembly and Discussion Time Preparation for Home.</a:t>
                      </a:r>
                    </a:p>
                  </a:txBody>
                  <a:tcPr vert="vert270"/>
                </a:tc>
                <a:extLst>
                  <a:ext uri="{0D108BD9-81ED-4DB2-BD59-A6C34878D82A}">
                    <a16:rowId xmlns:a16="http://schemas.microsoft.com/office/drawing/2014/main" val="554916849"/>
                  </a:ext>
                </a:extLst>
              </a:tr>
            </a:tbl>
          </a:graphicData>
        </a:graphic>
      </p:graphicFrame>
    </p:spTree>
    <p:extLst>
      <p:ext uri="{BB962C8B-B14F-4D97-AF65-F5344CB8AC3E}">
        <p14:creationId xmlns:p14="http://schemas.microsoft.com/office/powerpoint/2010/main" val="1672910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1037E0-BC91-8C20-81C0-DA53A6AF9A7C}"/>
              </a:ext>
            </a:extLst>
          </p:cNvPr>
          <p:cNvSpPr>
            <a:spLocks noGrp="1"/>
          </p:cNvSpPr>
          <p:nvPr>
            <p:ph idx="1"/>
          </p:nvPr>
        </p:nvSpPr>
        <p:spPr>
          <a:xfrm>
            <a:off x="1284850" y="2135938"/>
            <a:ext cx="6339840" cy="3439557"/>
          </a:xfrm>
        </p:spPr>
        <p:txBody>
          <a:bodyPr vert="horz" lIns="91440" tIns="45720" rIns="91440" bIns="45720" rtlCol="0">
            <a:normAutofit/>
          </a:bodyPr>
          <a:lstStyle/>
          <a:p>
            <a:endParaRPr lang="en-US" dirty="0"/>
          </a:p>
          <a:p>
            <a:endParaRPr lang="en-US" dirty="0"/>
          </a:p>
          <a:p>
            <a:pPr marL="0"/>
            <a:endParaRPr lang="en-US" dirty="0"/>
          </a:p>
          <a:p>
            <a:pPr marL="0"/>
            <a:endParaRPr lang="en-US" dirty="0"/>
          </a:p>
          <a:p>
            <a:pPr marL="0"/>
            <a:endParaRPr lang="en-US" dirty="0"/>
          </a:p>
          <a:p>
            <a:pPr marL="0"/>
            <a:endParaRPr lang="en-US" dirty="0"/>
          </a:p>
        </p:txBody>
      </p:sp>
      <p:pic>
        <p:nvPicPr>
          <p:cNvPr id="7" name="Picture 6">
            <a:extLst>
              <a:ext uri="{FF2B5EF4-FFF2-40B4-BE49-F238E27FC236}">
                <a16:creationId xmlns:a16="http://schemas.microsoft.com/office/drawing/2014/main" id="{EBCB76C5-D90F-39B7-8709-84581DE97547}"/>
              </a:ext>
            </a:extLst>
          </p:cNvPr>
          <p:cNvPicPr>
            <a:picLocks noChangeAspect="1"/>
          </p:cNvPicPr>
          <p:nvPr/>
        </p:nvPicPr>
        <p:blipFill>
          <a:blip r:embed="rId2"/>
          <a:stretch>
            <a:fillRect/>
          </a:stretch>
        </p:blipFill>
        <p:spPr>
          <a:xfrm>
            <a:off x="9982205" y="938193"/>
            <a:ext cx="1245819" cy="1404018"/>
          </a:xfrm>
          <a:prstGeom prst="rect">
            <a:avLst/>
          </a:prstGeom>
        </p:spPr>
      </p:pic>
      <p:sp>
        <p:nvSpPr>
          <p:cNvPr id="14" name="TextBox 13">
            <a:extLst>
              <a:ext uri="{FF2B5EF4-FFF2-40B4-BE49-F238E27FC236}">
                <a16:creationId xmlns:a16="http://schemas.microsoft.com/office/drawing/2014/main" id="{F772B6A6-3E01-2E9A-162A-BF163AA2E2E0}"/>
              </a:ext>
            </a:extLst>
          </p:cNvPr>
          <p:cNvSpPr txBox="1"/>
          <p:nvPr/>
        </p:nvSpPr>
        <p:spPr>
          <a:xfrm>
            <a:off x="1375007" y="1618879"/>
            <a:ext cx="10145902" cy="3724096"/>
          </a:xfrm>
          <a:prstGeom prst="rect">
            <a:avLst/>
          </a:prstGeom>
          <a:noFill/>
        </p:spPr>
        <p:txBody>
          <a:bodyPr wrap="square" rtlCol="0">
            <a:spAutoFit/>
          </a:bodyPr>
          <a:lstStyle/>
          <a:p>
            <a:pPr marL="342900" indent="-342900">
              <a:buAutoNum type="arabicPeriod"/>
            </a:pPr>
            <a:r>
              <a:rPr lang="en-GB" dirty="0">
                <a:solidFill>
                  <a:srgbClr val="242424"/>
                </a:solidFill>
                <a:highlight>
                  <a:srgbClr val="00FF00"/>
                </a:highlight>
                <a:latin typeface="Sassoon Primary" pitchFamily="50" charset="0"/>
                <a:cs typeface="Arial" panose="020B0604020202020204" pitchFamily="34" charset="0"/>
              </a:rPr>
              <a:t>A </a:t>
            </a:r>
            <a:r>
              <a:rPr lang="en-GB" b="1" dirty="0">
                <a:solidFill>
                  <a:srgbClr val="242424"/>
                </a:solidFill>
                <a:highlight>
                  <a:srgbClr val="00FF00"/>
                </a:highlight>
                <a:latin typeface="Sassoon Primary" pitchFamily="50" charset="0"/>
                <a:cs typeface="Arial" panose="020B0604020202020204" pitchFamily="34" charset="0"/>
              </a:rPr>
              <a:t>waterproof coat </a:t>
            </a:r>
            <a:r>
              <a:rPr lang="en-GB" dirty="0">
                <a:solidFill>
                  <a:srgbClr val="242424"/>
                </a:solidFill>
                <a:latin typeface="Sassoon Primary" pitchFamily="50" charset="0"/>
                <a:cs typeface="Arial" panose="020B0604020202020204" pitchFamily="34" charset="0"/>
              </a:rPr>
              <a:t>appropriate for the time of year.</a:t>
            </a:r>
          </a:p>
          <a:p>
            <a:r>
              <a:rPr lang="en-GB" dirty="0">
                <a:solidFill>
                  <a:srgbClr val="242424"/>
                </a:solidFill>
                <a:latin typeface="Sassoon Primary" pitchFamily="50" charset="0"/>
                <a:cs typeface="Arial" panose="020B0604020202020204" pitchFamily="34" charset="0"/>
              </a:rPr>
              <a:t>     </a:t>
            </a:r>
            <a:r>
              <a:rPr lang="en-GB" sz="1600" dirty="0">
                <a:solidFill>
                  <a:srgbClr val="242424"/>
                </a:solidFill>
                <a:latin typeface="Sassoon Primary" pitchFamily="50" charset="0"/>
                <a:cs typeface="Arial" panose="020B0604020202020204" pitchFamily="34" charset="0"/>
              </a:rPr>
              <a:t>The children will be playing and learning outdoors, in all weathers, every day. </a:t>
            </a:r>
          </a:p>
          <a:p>
            <a:r>
              <a:rPr lang="en-GB" sz="1600" dirty="0">
                <a:solidFill>
                  <a:srgbClr val="242424"/>
                </a:solidFill>
                <a:latin typeface="Sassoon Primary" pitchFamily="50" charset="0"/>
                <a:cs typeface="Arial" panose="020B0604020202020204" pitchFamily="34" charset="0"/>
              </a:rPr>
              <a:t>During winter, they will need gloves, hats and will need to wear a vest for warmth </a:t>
            </a:r>
          </a:p>
          <a:p>
            <a:r>
              <a:rPr lang="en-GB" sz="1600" dirty="0">
                <a:solidFill>
                  <a:srgbClr val="242424"/>
                </a:solidFill>
                <a:latin typeface="Sassoon Primary" pitchFamily="50" charset="0"/>
                <a:cs typeface="Arial" panose="020B0604020202020204" pitchFamily="34" charset="0"/>
              </a:rPr>
              <a:t>under their uniform. </a:t>
            </a:r>
          </a:p>
          <a:p>
            <a:r>
              <a:rPr lang="en-GB" sz="1600" dirty="0">
                <a:solidFill>
                  <a:srgbClr val="242424"/>
                </a:solidFill>
                <a:latin typeface="Sassoon Primary" pitchFamily="50" charset="0"/>
                <a:cs typeface="Arial" panose="020B0604020202020204" pitchFamily="34" charset="0"/>
              </a:rPr>
              <a:t>In summer, please make sure your child has suncream applied before school and they </a:t>
            </a:r>
          </a:p>
          <a:p>
            <a:r>
              <a:rPr lang="en-GB" sz="1600" dirty="0">
                <a:solidFill>
                  <a:srgbClr val="242424"/>
                </a:solidFill>
                <a:latin typeface="Sassoon Primary" pitchFamily="50" charset="0"/>
                <a:cs typeface="Arial" panose="020B0604020202020204" pitchFamily="34" charset="0"/>
              </a:rPr>
              <a:t>have a sunhat with them.</a:t>
            </a:r>
          </a:p>
          <a:p>
            <a:endParaRPr lang="en-GB" dirty="0">
              <a:solidFill>
                <a:srgbClr val="242424"/>
              </a:solidFill>
              <a:latin typeface="Sassoon Primary" pitchFamily="50" charset="0"/>
              <a:cs typeface="Arial" panose="020B0604020202020204" pitchFamily="34" charset="0"/>
            </a:endParaRPr>
          </a:p>
          <a:p>
            <a:r>
              <a:rPr lang="en-GB" dirty="0">
                <a:solidFill>
                  <a:srgbClr val="242424"/>
                </a:solidFill>
                <a:latin typeface="Sassoon Primary" pitchFamily="50" charset="0"/>
                <a:cs typeface="Arial" panose="020B0604020202020204" pitchFamily="34" charset="0"/>
              </a:rPr>
              <a:t>2. </a:t>
            </a:r>
            <a:r>
              <a:rPr lang="en-GB" dirty="0">
                <a:solidFill>
                  <a:srgbClr val="242424"/>
                </a:solidFill>
                <a:highlight>
                  <a:srgbClr val="00FF00"/>
                </a:highlight>
                <a:latin typeface="Sassoon Primary" pitchFamily="50" charset="0"/>
                <a:cs typeface="Arial" panose="020B0604020202020204" pitchFamily="34" charset="0"/>
              </a:rPr>
              <a:t>A </a:t>
            </a:r>
            <a:r>
              <a:rPr lang="en-GB" b="1" dirty="0">
                <a:solidFill>
                  <a:srgbClr val="242424"/>
                </a:solidFill>
                <a:highlight>
                  <a:srgbClr val="00FF00"/>
                </a:highlight>
                <a:latin typeface="Sassoon Primary" pitchFamily="50" charset="0"/>
                <a:cs typeface="Arial" panose="020B0604020202020204" pitchFamily="34" charset="0"/>
              </a:rPr>
              <a:t>water bottle.</a:t>
            </a:r>
          </a:p>
          <a:p>
            <a:r>
              <a:rPr lang="en-GB" b="1" dirty="0">
                <a:solidFill>
                  <a:srgbClr val="242424"/>
                </a:solidFill>
                <a:latin typeface="Sassoon Primary" pitchFamily="50" charset="0"/>
                <a:cs typeface="Arial" panose="020B0604020202020204" pitchFamily="34" charset="0"/>
              </a:rPr>
              <a:t>   </a:t>
            </a:r>
            <a:r>
              <a:rPr lang="en-GB" sz="1600" dirty="0">
                <a:solidFill>
                  <a:srgbClr val="242424"/>
                </a:solidFill>
                <a:latin typeface="Sassoon Primary" pitchFamily="50" charset="0"/>
                <a:cs typeface="Arial" panose="020B0604020202020204" pitchFamily="34" charset="0"/>
              </a:rPr>
              <a:t>Children should be sent with water only. Please do not send them with fizzy or sugary drinks.</a:t>
            </a:r>
          </a:p>
          <a:p>
            <a:endParaRPr lang="en-GB" sz="1600" dirty="0">
              <a:solidFill>
                <a:srgbClr val="242424"/>
              </a:solidFill>
              <a:latin typeface="Sassoon Primary" pitchFamily="50" charset="0"/>
              <a:cs typeface="Arial" panose="020B0604020202020204" pitchFamily="34" charset="0"/>
            </a:endParaRPr>
          </a:p>
          <a:p>
            <a:r>
              <a:rPr lang="en-GB" sz="1600" dirty="0">
                <a:solidFill>
                  <a:srgbClr val="242424"/>
                </a:solidFill>
                <a:latin typeface="Sassoon Primary" pitchFamily="50" charset="0"/>
                <a:cs typeface="Arial" panose="020B0604020202020204" pitchFamily="34" charset="0"/>
              </a:rPr>
              <a:t>3. </a:t>
            </a:r>
            <a:r>
              <a:rPr lang="en-GB" b="1" dirty="0">
                <a:solidFill>
                  <a:srgbClr val="242424"/>
                </a:solidFill>
                <a:highlight>
                  <a:srgbClr val="00FF00"/>
                </a:highlight>
                <a:latin typeface="Sassoon Primary" pitchFamily="50" charset="0"/>
                <a:cs typeface="Arial" panose="020B0604020202020204" pitchFamily="34" charset="0"/>
              </a:rPr>
              <a:t>Reading Record, reading and library books.</a:t>
            </a:r>
          </a:p>
          <a:p>
            <a:r>
              <a:rPr lang="en-GB" sz="1600" dirty="0">
                <a:solidFill>
                  <a:srgbClr val="242424"/>
                </a:solidFill>
                <a:latin typeface="Sassoon Primary" pitchFamily="50" charset="0"/>
                <a:cs typeface="Arial" panose="020B0604020202020204" pitchFamily="34" charset="0"/>
              </a:rPr>
              <a:t>   We will provide these during the first week in school. We do prefer for these books to be kept in a book  </a:t>
            </a:r>
          </a:p>
          <a:p>
            <a:r>
              <a:rPr lang="en-GB" sz="1600" dirty="0">
                <a:solidFill>
                  <a:srgbClr val="242424"/>
                </a:solidFill>
                <a:latin typeface="Sassoon Primary" pitchFamily="50" charset="0"/>
                <a:cs typeface="Arial" panose="020B0604020202020204" pitchFamily="34" charset="0"/>
              </a:rPr>
              <a:t>   bag as we want to keep the books in the best condition for all children to enjoy and we have, over the      </a:t>
            </a:r>
          </a:p>
          <a:p>
            <a:r>
              <a:rPr lang="en-GB" sz="1600" dirty="0">
                <a:solidFill>
                  <a:srgbClr val="242424"/>
                </a:solidFill>
                <a:latin typeface="Sassoon Primary" pitchFamily="50" charset="0"/>
                <a:cs typeface="Arial" panose="020B0604020202020204" pitchFamily="34" charset="0"/>
              </a:rPr>
              <a:t>   past few years, invested in new books for school. </a:t>
            </a:r>
            <a:endParaRPr lang="en-GB" sz="1600" dirty="0">
              <a:latin typeface="Sassoon Infant Std" panose="020B0503020103030203" pitchFamily="34" charset="0"/>
            </a:endParaRPr>
          </a:p>
        </p:txBody>
      </p:sp>
      <p:sp>
        <p:nvSpPr>
          <p:cNvPr id="8" name="TextBox 7">
            <a:extLst>
              <a:ext uri="{FF2B5EF4-FFF2-40B4-BE49-F238E27FC236}">
                <a16:creationId xmlns:a16="http://schemas.microsoft.com/office/drawing/2014/main" id="{1A693F3F-59EA-A632-7256-7DD772152DC4}"/>
              </a:ext>
            </a:extLst>
          </p:cNvPr>
          <p:cNvSpPr txBox="1"/>
          <p:nvPr/>
        </p:nvSpPr>
        <p:spPr>
          <a:xfrm>
            <a:off x="1375007" y="1137480"/>
            <a:ext cx="8014526" cy="461665"/>
          </a:xfrm>
          <a:prstGeom prst="rect">
            <a:avLst/>
          </a:prstGeom>
          <a:noFill/>
        </p:spPr>
        <p:txBody>
          <a:bodyPr wrap="square" rtlCol="0">
            <a:spAutoFit/>
          </a:bodyPr>
          <a:lstStyle/>
          <a:p>
            <a:r>
              <a:rPr lang="en-GB" sz="2400" b="1" u="sng" dirty="0">
                <a:latin typeface="Sassoon Infant Std" panose="020B0503020103030203" pitchFamily="34" charset="0"/>
              </a:rPr>
              <a:t>Everyday your child will need to bring to school...</a:t>
            </a:r>
          </a:p>
        </p:txBody>
      </p:sp>
    </p:spTree>
    <p:extLst>
      <p:ext uri="{BB962C8B-B14F-4D97-AF65-F5344CB8AC3E}">
        <p14:creationId xmlns:p14="http://schemas.microsoft.com/office/powerpoint/2010/main" val="1832947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BCB76C5-D90F-39B7-8709-84581DE97547}"/>
              </a:ext>
            </a:extLst>
          </p:cNvPr>
          <p:cNvPicPr>
            <a:picLocks noChangeAspect="1"/>
          </p:cNvPicPr>
          <p:nvPr/>
        </p:nvPicPr>
        <p:blipFill>
          <a:blip r:embed="rId2"/>
          <a:stretch>
            <a:fillRect/>
          </a:stretch>
        </p:blipFill>
        <p:spPr>
          <a:xfrm>
            <a:off x="9982205" y="938193"/>
            <a:ext cx="1245819" cy="1404018"/>
          </a:xfrm>
          <a:prstGeom prst="rect">
            <a:avLst/>
          </a:prstGeom>
        </p:spPr>
      </p:pic>
      <p:sp>
        <p:nvSpPr>
          <p:cNvPr id="14" name="TextBox 13">
            <a:extLst>
              <a:ext uri="{FF2B5EF4-FFF2-40B4-BE49-F238E27FC236}">
                <a16:creationId xmlns:a16="http://schemas.microsoft.com/office/drawing/2014/main" id="{F772B6A6-3E01-2E9A-162A-BF163AA2E2E0}"/>
              </a:ext>
            </a:extLst>
          </p:cNvPr>
          <p:cNvSpPr txBox="1"/>
          <p:nvPr/>
        </p:nvSpPr>
        <p:spPr>
          <a:xfrm>
            <a:off x="897619" y="1433877"/>
            <a:ext cx="8618920" cy="1323439"/>
          </a:xfrm>
          <a:prstGeom prst="rect">
            <a:avLst/>
          </a:prstGeom>
          <a:noFill/>
        </p:spPr>
        <p:txBody>
          <a:bodyPr wrap="square" rtlCol="0">
            <a:spAutoFit/>
          </a:bodyPr>
          <a:lstStyle/>
          <a:p>
            <a:r>
              <a:rPr lang="en-GB" sz="1600" dirty="0">
                <a:latin typeface="Sassoon Infant Std" panose="020B0503020103030203" pitchFamily="34" charset="0"/>
              </a:rPr>
              <a:t>Your child will have a named peg to hang up their belongings and a tray. </a:t>
            </a:r>
          </a:p>
          <a:p>
            <a:r>
              <a:rPr lang="en-GB" sz="1600" dirty="0">
                <a:highlight>
                  <a:srgbClr val="FFFF00"/>
                </a:highlight>
                <a:latin typeface="Sassoon Infant Std" panose="020B0503020103030203" pitchFamily="34" charset="0"/>
              </a:rPr>
              <a:t>It would help if you could help your child recognise their name so they can locate their peg and tray.</a:t>
            </a:r>
          </a:p>
          <a:p>
            <a:r>
              <a:rPr lang="en-GB" sz="1600" dirty="0">
                <a:latin typeface="Sassoon Infant Std" panose="020B0503020103030203" pitchFamily="34" charset="0"/>
              </a:rPr>
              <a:t>Please avoid sending in large rucksacks or other bulky bags. Book bags and drawstring type bags </a:t>
            </a:r>
          </a:p>
          <a:p>
            <a:r>
              <a:rPr lang="en-GB" sz="1600" dirty="0">
                <a:latin typeface="Sassoon Infant Std" panose="020B0503020103030203" pitchFamily="34" charset="0"/>
              </a:rPr>
              <a:t>are recommended as there isn’t much room in the cloakroom area. Large bags can only be stored on the floor under the pegs and may get damaged.</a:t>
            </a:r>
          </a:p>
        </p:txBody>
      </p:sp>
      <p:sp>
        <p:nvSpPr>
          <p:cNvPr id="4" name="TextBox 3">
            <a:extLst>
              <a:ext uri="{FF2B5EF4-FFF2-40B4-BE49-F238E27FC236}">
                <a16:creationId xmlns:a16="http://schemas.microsoft.com/office/drawing/2014/main" id="{B9963ACB-42B5-70CC-E156-FA45800736C2}"/>
              </a:ext>
            </a:extLst>
          </p:cNvPr>
          <p:cNvSpPr txBox="1"/>
          <p:nvPr/>
        </p:nvSpPr>
        <p:spPr>
          <a:xfrm>
            <a:off x="963976" y="1005643"/>
            <a:ext cx="2525149" cy="461665"/>
          </a:xfrm>
          <a:prstGeom prst="rect">
            <a:avLst/>
          </a:prstGeom>
          <a:noFill/>
        </p:spPr>
        <p:txBody>
          <a:bodyPr wrap="square" rtlCol="0">
            <a:spAutoFit/>
          </a:bodyPr>
          <a:lstStyle/>
          <a:p>
            <a:r>
              <a:rPr lang="en-GB" sz="2400" b="1" u="sng" dirty="0">
                <a:latin typeface="Sassoon Infant Std" panose="020B0503020103030203" pitchFamily="34" charset="0"/>
              </a:rPr>
              <a:t>Trays and Pegs</a:t>
            </a:r>
          </a:p>
        </p:txBody>
      </p:sp>
      <p:sp>
        <p:nvSpPr>
          <p:cNvPr id="5" name="TextBox 4">
            <a:extLst>
              <a:ext uri="{FF2B5EF4-FFF2-40B4-BE49-F238E27FC236}">
                <a16:creationId xmlns:a16="http://schemas.microsoft.com/office/drawing/2014/main" id="{C7DCC1A0-22EC-23E2-2ACE-82402B2AB2F5}"/>
              </a:ext>
            </a:extLst>
          </p:cNvPr>
          <p:cNvSpPr txBox="1"/>
          <p:nvPr/>
        </p:nvSpPr>
        <p:spPr>
          <a:xfrm>
            <a:off x="897619" y="2748003"/>
            <a:ext cx="4395240" cy="461665"/>
          </a:xfrm>
          <a:prstGeom prst="rect">
            <a:avLst/>
          </a:prstGeom>
          <a:noFill/>
        </p:spPr>
        <p:txBody>
          <a:bodyPr wrap="square" rtlCol="0">
            <a:spAutoFit/>
          </a:bodyPr>
          <a:lstStyle/>
          <a:p>
            <a:r>
              <a:rPr lang="en-GB" sz="2400" b="1" u="sng" dirty="0">
                <a:latin typeface="Sassoon Infant Std" panose="020B0503020103030203" pitchFamily="34" charset="0"/>
              </a:rPr>
              <a:t>Objects from Home</a:t>
            </a:r>
          </a:p>
        </p:txBody>
      </p:sp>
      <p:sp>
        <p:nvSpPr>
          <p:cNvPr id="2" name="TextBox 1">
            <a:extLst>
              <a:ext uri="{FF2B5EF4-FFF2-40B4-BE49-F238E27FC236}">
                <a16:creationId xmlns:a16="http://schemas.microsoft.com/office/drawing/2014/main" id="{A0FAC913-ABD9-CF44-82DE-486DC75D7AE0}"/>
              </a:ext>
            </a:extLst>
          </p:cNvPr>
          <p:cNvSpPr txBox="1"/>
          <p:nvPr/>
        </p:nvSpPr>
        <p:spPr>
          <a:xfrm>
            <a:off x="903119" y="3185550"/>
            <a:ext cx="9203115" cy="830997"/>
          </a:xfrm>
          <a:prstGeom prst="rect">
            <a:avLst/>
          </a:prstGeom>
          <a:noFill/>
        </p:spPr>
        <p:txBody>
          <a:bodyPr wrap="square" rtlCol="0">
            <a:spAutoFit/>
          </a:bodyPr>
          <a:lstStyle/>
          <a:p>
            <a:r>
              <a:rPr lang="en-GB" sz="1600" dirty="0">
                <a:latin typeface="Sassoon Infant Std" panose="020B0503020103030203" pitchFamily="34" charset="0"/>
              </a:rPr>
              <a:t>Please encourage your child to leave personal belongings at home. We will try to ensure toys arriving at school from home, return home in good condition however it is quite possible for toys and belongings from home to get muddled with ours toys and may get damaged while at school.</a:t>
            </a:r>
          </a:p>
        </p:txBody>
      </p:sp>
      <p:sp>
        <p:nvSpPr>
          <p:cNvPr id="9" name="TextBox 8">
            <a:extLst>
              <a:ext uri="{FF2B5EF4-FFF2-40B4-BE49-F238E27FC236}">
                <a16:creationId xmlns:a16="http://schemas.microsoft.com/office/drawing/2014/main" id="{1701FC64-1425-A651-FE7A-55D9B5B73D04}"/>
              </a:ext>
            </a:extLst>
          </p:cNvPr>
          <p:cNvSpPr txBox="1"/>
          <p:nvPr/>
        </p:nvSpPr>
        <p:spPr>
          <a:xfrm>
            <a:off x="963976" y="3998436"/>
            <a:ext cx="4395240" cy="461665"/>
          </a:xfrm>
          <a:prstGeom prst="rect">
            <a:avLst/>
          </a:prstGeom>
          <a:noFill/>
        </p:spPr>
        <p:txBody>
          <a:bodyPr wrap="square" rtlCol="0">
            <a:spAutoFit/>
          </a:bodyPr>
          <a:lstStyle/>
          <a:p>
            <a:r>
              <a:rPr lang="en-GB" sz="2400" b="1" u="sng" dirty="0">
                <a:latin typeface="Sassoon Infant Std" panose="020B0503020103030203" pitchFamily="34" charset="0"/>
              </a:rPr>
              <a:t>School Uniform</a:t>
            </a:r>
          </a:p>
        </p:txBody>
      </p:sp>
      <p:sp>
        <p:nvSpPr>
          <p:cNvPr id="10" name="TextBox 9">
            <a:extLst>
              <a:ext uri="{FF2B5EF4-FFF2-40B4-BE49-F238E27FC236}">
                <a16:creationId xmlns:a16="http://schemas.microsoft.com/office/drawing/2014/main" id="{0805357B-5341-7955-9C43-7166E71DDA76}"/>
              </a:ext>
            </a:extLst>
          </p:cNvPr>
          <p:cNvSpPr txBox="1"/>
          <p:nvPr/>
        </p:nvSpPr>
        <p:spPr>
          <a:xfrm>
            <a:off x="963976" y="4426015"/>
            <a:ext cx="9203115" cy="1569660"/>
          </a:xfrm>
          <a:prstGeom prst="rect">
            <a:avLst/>
          </a:prstGeom>
          <a:noFill/>
        </p:spPr>
        <p:txBody>
          <a:bodyPr wrap="square" rtlCol="0">
            <a:spAutoFit/>
          </a:bodyPr>
          <a:lstStyle/>
          <a:p>
            <a:r>
              <a:rPr lang="en-GB" sz="1600" dirty="0">
                <a:latin typeface="Sassoon Infant Std" panose="020B0503020103030203" pitchFamily="34" charset="0"/>
              </a:rPr>
              <a:t>Please make sure your child is dressed according to the school uniform as detailed in the School Prospectus. Headbands, clips and hair bobbles must be suitable, and jewellery (necklaces and bracelets etc) should be kept at home. </a:t>
            </a:r>
          </a:p>
          <a:p>
            <a:r>
              <a:rPr lang="en-GB" sz="1600" dirty="0">
                <a:latin typeface="Sassoon Infant Std" panose="020B0503020103030203" pitchFamily="34" charset="0"/>
              </a:rPr>
              <a:t>Long hair should be to be tied back and on days we have PE, ears that are pierced need to be covered with tape or removed.</a:t>
            </a:r>
          </a:p>
          <a:p>
            <a:endParaRPr lang="en-GB" sz="1600" dirty="0">
              <a:latin typeface="Sassoon Infant Std" panose="020B0503020103030203" pitchFamily="34" charset="0"/>
            </a:endParaRPr>
          </a:p>
        </p:txBody>
      </p:sp>
    </p:spTree>
    <p:extLst>
      <p:ext uri="{BB962C8B-B14F-4D97-AF65-F5344CB8AC3E}">
        <p14:creationId xmlns:p14="http://schemas.microsoft.com/office/powerpoint/2010/main" val="582966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BCB76C5-D90F-39B7-8709-84581DE97547}"/>
              </a:ext>
            </a:extLst>
          </p:cNvPr>
          <p:cNvPicPr>
            <a:picLocks noChangeAspect="1"/>
          </p:cNvPicPr>
          <p:nvPr/>
        </p:nvPicPr>
        <p:blipFill>
          <a:blip r:embed="rId2"/>
          <a:stretch>
            <a:fillRect/>
          </a:stretch>
        </p:blipFill>
        <p:spPr>
          <a:xfrm>
            <a:off x="9982205" y="938193"/>
            <a:ext cx="1245819" cy="1404018"/>
          </a:xfrm>
          <a:prstGeom prst="rect">
            <a:avLst/>
          </a:prstGeom>
        </p:spPr>
      </p:pic>
      <p:sp>
        <p:nvSpPr>
          <p:cNvPr id="14" name="TextBox 13">
            <a:extLst>
              <a:ext uri="{FF2B5EF4-FFF2-40B4-BE49-F238E27FC236}">
                <a16:creationId xmlns:a16="http://schemas.microsoft.com/office/drawing/2014/main" id="{F772B6A6-3E01-2E9A-162A-BF163AA2E2E0}"/>
              </a:ext>
            </a:extLst>
          </p:cNvPr>
          <p:cNvSpPr txBox="1"/>
          <p:nvPr/>
        </p:nvSpPr>
        <p:spPr>
          <a:xfrm>
            <a:off x="858539" y="1370341"/>
            <a:ext cx="9123666" cy="2800767"/>
          </a:xfrm>
          <a:prstGeom prst="rect">
            <a:avLst/>
          </a:prstGeom>
          <a:noFill/>
        </p:spPr>
        <p:txBody>
          <a:bodyPr wrap="square" rtlCol="0">
            <a:spAutoFit/>
          </a:bodyPr>
          <a:lstStyle/>
          <a:p>
            <a:r>
              <a:rPr lang="en-GB" sz="1600" dirty="0">
                <a:latin typeface="Sassoon Infant Std" panose="020B0503020103030203" pitchFamily="34" charset="0"/>
              </a:rPr>
              <a:t>By time your child starts school, </a:t>
            </a:r>
            <a:r>
              <a:rPr lang="en-GB" sz="1600" u="sng" dirty="0">
                <a:latin typeface="Sassoon Infant Std" panose="020B0503020103030203" pitchFamily="34" charset="0"/>
              </a:rPr>
              <a:t>usually</a:t>
            </a:r>
            <a:r>
              <a:rPr lang="en-GB" sz="1600" dirty="0">
                <a:latin typeface="Sassoon Infant Std" panose="020B0503020103030203" pitchFamily="34" charset="0"/>
              </a:rPr>
              <a:t> </a:t>
            </a:r>
            <a:r>
              <a:rPr lang="en-GB" sz="1600" dirty="0">
                <a:highlight>
                  <a:srgbClr val="FFFF00"/>
                </a:highlight>
                <a:latin typeface="Sassoon Infant Std" panose="020B0503020103030203" pitchFamily="34" charset="0"/>
              </a:rPr>
              <a:t>they should be able to dress and undress themselves and manage their own personal care.</a:t>
            </a:r>
            <a:r>
              <a:rPr lang="en-GB" sz="1600" dirty="0">
                <a:latin typeface="Sassoon Infant Std" panose="020B0503020103030203" pitchFamily="34" charset="0"/>
              </a:rPr>
              <a:t> (Eating using a knife, fork and spoons, drinking from an open cup, using the toilet and managing hand washing.)</a:t>
            </a:r>
          </a:p>
          <a:p>
            <a:r>
              <a:rPr lang="en-GB" sz="1600" dirty="0">
                <a:latin typeface="Sassoon Infant Std" panose="020B0503020103030203" pitchFamily="34" charset="0"/>
              </a:rPr>
              <a:t>In school, they will need to be able to manage putting on and take off their coat, aprons and their shoes. When you are only 4 years old, </a:t>
            </a:r>
            <a:r>
              <a:rPr lang="en-GB" sz="1600" dirty="0" err="1">
                <a:latin typeface="Sassoon Infant Std" panose="020B0503020103030203" pitchFamily="34" charset="0"/>
              </a:rPr>
              <a:t>velcro</a:t>
            </a:r>
            <a:r>
              <a:rPr lang="en-GB" sz="1600" dirty="0">
                <a:latin typeface="Sassoon Infant Std" panose="020B0503020103030203" pitchFamily="34" charset="0"/>
              </a:rPr>
              <a:t> rather than shoe-laces, and elasticated waists on trousers  or skirts are much easier to manage independently. </a:t>
            </a:r>
          </a:p>
          <a:p>
            <a:r>
              <a:rPr lang="en-GB" sz="1600" dirty="0">
                <a:latin typeface="Sassoon Infant Std" panose="020B0503020103030203" pitchFamily="34" charset="0"/>
              </a:rPr>
              <a:t>Practise over the summer, using zips and buttons on coats and cardigans. It is also wise to make sure your child can manage opening containers and packets in packed lunches, and that they can manage the water bottle you have provided with independence.</a:t>
            </a:r>
          </a:p>
          <a:p>
            <a:r>
              <a:rPr lang="en-GB" sz="1600" dirty="0">
                <a:latin typeface="Sassoon Infant Std" panose="020B0503020103030203" pitchFamily="34" charset="0"/>
              </a:rPr>
              <a:t>Often children of this age have the occasional toilet accident. If this is the case for your child, it helps if you send them with a spare pair of pants/socks/trousers/skirt and a small plastic nappy bag for wet items.  </a:t>
            </a:r>
          </a:p>
        </p:txBody>
      </p:sp>
      <p:sp>
        <p:nvSpPr>
          <p:cNvPr id="4" name="TextBox 3">
            <a:extLst>
              <a:ext uri="{FF2B5EF4-FFF2-40B4-BE49-F238E27FC236}">
                <a16:creationId xmlns:a16="http://schemas.microsoft.com/office/drawing/2014/main" id="{B9963ACB-42B5-70CC-E156-FA45800736C2}"/>
              </a:ext>
            </a:extLst>
          </p:cNvPr>
          <p:cNvSpPr txBox="1"/>
          <p:nvPr/>
        </p:nvSpPr>
        <p:spPr>
          <a:xfrm>
            <a:off x="858540" y="981636"/>
            <a:ext cx="4395240" cy="461665"/>
          </a:xfrm>
          <a:prstGeom prst="rect">
            <a:avLst/>
          </a:prstGeom>
          <a:noFill/>
        </p:spPr>
        <p:txBody>
          <a:bodyPr wrap="square" rtlCol="0">
            <a:spAutoFit/>
          </a:bodyPr>
          <a:lstStyle/>
          <a:p>
            <a:r>
              <a:rPr lang="en-GB" sz="2400" b="1" u="sng" dirty="0">
                <a:latin typeface="Sassoon Infant Std" panose="020B0503020103030203" pitchFamily="34" charset="0"/>
              </a:rPr>
              <a:t>Personal Care and Skills</a:t>
            </a:r>
          </a:p>
        </p:txBody>
      </p:sp>
      <p:sp>
        <p:nvSpPr>
          <p:cNvPr id="6" name="TextBox 5">
            <a:extLst>
              <a:ext uri="{FF2B5EF4-FFF2-40B4-BE49-F238E27FC236}">
                <a16:creationId xmlns:a16="http://schemas.microsoft.com/office/drawing/2014/main" id="{379DCAF9-1DBD-094D-0B80-920DC1795DB7}"/>
              </a:ext>
            </a:extLst>
          </p:cNvPr>
          <p:cNvSpPr txBox="1"/>
          <p:nvPr/>
        </p:nvSpPr>
        <p:spPr>
          <a:xfrm>
            <a:off x="914552" y="4141591"/>
            <a:ext cx="5181448" cy="461665"/>
          </a:xfrm>
          <a:prstGeom prst="rect">
            <a:avLst/>
          </a:prstGeom>
          <a:noFill/>
        </p:spPr>
        <p:txBody>
          <a:bodyPr wrap="square" rtlCol="0">
            <a:spAutoFit/>
          </a:bodyPr>
          <a:lstStyle/>
          <a:p>
            <a:r>
              <a:rPr lang="en-GB" sz="2400" b="1" u="sng" dirty="0">
                <a:latin typeface="Sassoon Infant Std" panose="020B0503020103030203" pitchFamily="34" charset="0"/>
              </a:rPr>
              <a:t>Label All Clothing and Belongings</a:t>
            </a:r>
          </a:p>
        </p:txBody>
      </p:sp>
      <p:sp>
        <p:nvSpPr>
          <p:cNvPr id="9" name="TextBox 8">
            <a:extLst>
              <a:ext uri="{FF2B5EF4-FFF2-40B4-BE49-F238E27FC236}">
                <a16:creationId xmlns:a16="http://schemas.microsoft.com/office/drawing/2014/main" id="{EF6014A2-3E34-60D8-D5B8-122A055C721B}"/>
              </a:ext>
            </a:extLst>
          </p:cNvPr>
          <p:cNvSpPr txBox="1"/>
          <p:nvPr/>
        </p:nvSpPr>
        <p:spPr>
          <a:xfrm>
            <a:off x="914552" y="4653768"/>
            <a:ext cx="9853017" cy="1077218"/>
          </a:xfrm>
          <a:prstGeom prst="rect">
            <a:avLst/>
          </a:prstGeom>
          <a:noFill/>
        </p:spPr>
        <p:txBody>
          <a:bodyPr wrap="square" rtlCol="0">
            <a:spAutoFit/>
          </a:bodyPr>
          <a:lstStyle/>
          <a:p>
            <a:r>
              <a:rPr lang="en-GB" sz="1600" dirty="0">
                <a:latin typeface="Sassoon Infant Std" panose="020B0503020103030203" pitchFamily="34" charset="0"/>
              </a:rPr>
              <a:t>Please ensure clothing such as jumpers, cardigans, coats and shoes, are </a:t>
            </a:r>
            <a:r>
              <a:rPr lang="en-GB" sz="1600" dirty="0">
                <a:highlight>
                  <a:srgbClr val="00FF00"/>
                </a:highlight>
                <a:latin typeface="Sassoon Infant Std" panose="020B0503020103030203" pitchFamily="34" charset="0"/>
              </a:rPr>
              <a:t>clearly and permanently labelled with your child’s name and initial of their surname.</a:t>
            </a:r>
            <a:r>
              <a:rPr lang="en-GB" sz="1600" dirty="0">
                <a:latin typeface="Sassoon Infant Std" panose="020B0503020103030203" pitchFamily="34" charset="0"/>
              </a:rPr>
              <a:t> It is </a:t>
            </a:r>
            <a:r>
              <a:rPr lang="en-GB" sz="1600" u="sng" dirty="0">
                <a:latin typeface="Sassoon Infant Std" panose="020B0503020103030203" pitchFamily="34" charset="0"/>
              </a:rPr>
              <a:t>very difficult </a:t>
            </a:r>
            <a:r>
              <a:rPr lang="en-GB" sz="1600" dirty="0">
                <a:latin typeface="Sassoon Infant Std" panose="020B0503020103030203" pitchFamily="34" charset="0"/>
              </a:rPr>
              <a:t>to reunite items to their owners if they are not named. </a:t>
            </a:r>
          </a:p>
          <a:p>
            <a:r>
              <a:rPr lang="en-GB" sz="1600" dirty="0">
                <a:latin typeface="Sassoon Infant Std" panose="020B0503020103030203" pitchFamily="34" charset="0"/>
              </a:rPr>
              <a:t>At the beginning of the year, children often muddle their clothing with others, so we ask you to check weekly that you have your child’s belongings. Please return any items that do not belong to your child.  </a:t>
            </a:r>
          </a:p>
        </p:txBody>
      </p:sp>
    </p:spTree>
    <p:extLst>
      <p:ext uri="{BB962C8B-B14F-4D97-AF65-F5344CB8AC3E}">
        <p14:creationId xmlns:p14="http://schemas.microsoft.com/office/powerpoint/2010/main" val="3747246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1037E0-BC91-8C20-81C0-DA53A6AF9A7C}"/>
              </a:ext>
            </a:extLst>
          </p:cNvPr>
          <p:cNvSpPr>
            <a:spLocks noGrp="1"/>
          </p:cNvSpPr>
          <p:nvPr>
            <p:ph idx="1"/>
          </p:nvPr>
        </p:nvSpPr>
        <p:spPr>
          <a:xfrm>
            <a:off x="1284850" y="2135938"/>
            <a:ext cx="6339840" cy="3439557"/>
          </a:xfrm>
        </p:spPr>
        <p:txBody>
          <a:bodyPr vert="horz" lIns="91440" tIns="45720" rIns="91440" bIns="45720" rtlCol="0">
            <a:normAutofit/>
          </a:bodyPr>
          <a:lstStyle/>
          <a:p>
            <a:endParaRPr lang="en-US" dirty="0"/>
          </a:p>
          <a:p>
            <a:endParaRPr lang="en-US" dirty="0"/>
          </a:p>
          <a:p>
            <a:pPr marL="0"/>
            <a:endParaRPr lang="en-US" dirty="0"/>
          </a:p>
          <a:p>
            <a:pPr marL="0"/>
            <a:endParaRPr lang="en-US" dirty="0"/>
          </a:p>
          <a:p>
            <a:pPr marL="0"/>
            <a:endParaRPr lang="en-US" dirty="0"/>
          </a:p>
          <a:p>
            <a:pPr marL="0"/>
            <a:endParaRPr lang="en-US" dirty="0"/>
          </a:p>
        </p:txBody>
      </p:sp>
      <p:pic>
        <p:nvPicPr>
          <p:cNvPr id="7" name="Picture 6">
            <a:extLst>
              <a:ext uri="{FF2B5EF4-FFF2-40B4-BE49-F238E27FC236}">
                <a16:creationId xmlns:a16="http://schemas.microsoft.com/office/drawing/2014/main" id="{EBCB76C5-D90F-39B7-8709-84581DE97547}"/>
              </a:ext>
            </a:extLst>
          </p:cNvPr>
          <p:cNvPicPr>
            <a:picLocks noChangeAspect="1"/>
          </p:cNvPicPr>
          <p:nvPr/>
        </p:nvPicPr>
        <p:blipFill>
          <a:blip r:embed="rId2"/>
          <a:stretch>
            <a:fillRect/>
          </a:stretch>
        </p:blipFill>
        <p:spPr>
          <a:xfrm>
            <a:off x="9982205" y="938193"/>
            <a:ext cx="1245819" cy="1404018"/>
          </a:xfrm>
          <a:prstGeom prst="rect">
            <a:avLst/>
          </a:prstGeom>
        </p:spPr>
      </p:pic>
      <p:sp>
        <p:nvSpPr>
          <p:cNvPr id="14" name="TextBox 13">
            <a:extLst>
              <a:ext uri="{FF2B5EF4-FFF2-40B4-BE49-F238E27FC236}">
                <a16:creationId xmlns:a16="http://schemas.microsoft.com/office/drawing/2014/main" id="{F772B6A6-3E01-2E9A-162A-BF163AA2E2E0}"/>
              </a:ext>
            </a:extLst>
          </p:cNvPr>
          <p:cNvSpPr txBox="1"/>
          <p:nvPr/>
        </p:nvSpPr>
        <p:spPr>
          <a:xfrm>
            <a:off x="963977" y="1282505"/>
            <a:ext cx="8840424" cy="4770537"/>
          </a:xfrm>
          <a:prstGeom prst="rect">
            <a:avLst/>
          </a:prstGeom>
          <a:noFill/>
        </p:spPr>
        <p:txBody>
          <a:bodyPr wrap="square" rtlCol="0">
            <a:spAutoFit/>
          </a:bodyPr>
          <a:lstStyle/>
          <a:p>
            <a:r>
              <a:rPr lang="en-GB" sz="1600" dirty="0">
                <a:latin typeface="Sassoon Infant Std" panose="020B0503020103030203" pitchFamily="34" charset="0"/>
              </a:rPr>
              <a:t>Please ensure that your child wears well fitted suitable shoes to school. The children have access to outdoor physical activities throughout the day at school and shoes must be suitable for children to jog, jump, balance and climb in. Heels and strappy sandals, flipflops etc are not permitted. Trailing laces are also a hazard, so if you want your child to wear shoes with laces, they </a:t>
            </a:r>
            <a:r>
              <a:rPr lang="en-GB" sz="1600" b="1" u="sng" dirty="0">
                <a:latin typeface="Sassoon Infant Std" panose="020B0503020103030203" pitchFamily="34" charset="0"/>
              </a:rPr>
              <a:t>must</a:t>
            </a:r>
            <a:r>
              <a:rPr lang="en-GB" sz="1600" dirty="0">
                <a:latin typeface="Sassoon Infant Std" panose="020B0503020103030203" pitchFamily="34" charset="0"/>
              </a:rPr>
              <a:t> be able to tie them up independently. Curriculum learning time is impacted, if a member of staff is required to spend time ensuring laces are tied up.</a:t>
            </a:r>
          </a:p>
          <a:p>
            <a:r>
              <a:rPr lang="en-GB" sz="1600" dirty="0">
                <a:latin typeface="Sassoon Infant Std" panose="020B0503020103030203" pitchFamily="34" charset="0"/>
              </a:rPr>
              <a:t>During the lunch break, our children have the opportunity to be involved with OPAL play. This involves play across the whole of our site- on the field, under the trees and in hedgerows. The children will be outside for this session in </a:t>
            </a:r>
            <a:r>
              <a:rPr lang="en-GB" sz="1600" b="1" u="sng" dirty="0">
                <a:latin typeface="Sassoon Infant Std" panose="020B0503020103030203" pitchFamily="34" charset="0"/>
              </a:rPr>
              <a:t>ALL WEATHERS </a:t>
            </a:r>
            <a:r>
              <a:rPr lang="en-GB" sz="1600" dirty="0">
                <a:latin typeface="Sassoon Infant Std" panose="020B0503020103030203" pitchFamily="34" charset="0"/>
              </a:rPr>
              <a:t>so we ask you to provide a pair of wellies which we store outside on our welly stands. Children independently, take off their shoes and change into wellies when they need to, according to the weather. After lunchtime, they then locate their shoes in class storage boxes and take off their wellies, before coming into class. </a:t>
            </a:r>
            <a:r>
              <a:rPr lang="en-GB" sz="1600" dirty="0">
                <a:highlight>
                  <a:srgbClr val="FFFF00"/>
                </a:highlight>
                <a:latin typeface="Sassoon Infant Std" panose="020B0503020103030203" pitchFamily="34" charset="0"/>
              </a:rPr>
              <a:t>It helps the children if you have clearly labelled shoes and boots so that they can find their belongings.                              </a:t>
            </a:r>
          </a:p>
          <a:p>
            <a:r>
              <a:rPr lang="en-GB" sz="1600" dirty="0">
                <a:latin typeface="Sassoon Infant Std" panose="020B0503020103030203" pitchFamily="34" charset="0"/>
              </a:rPr>
              <a:t>It is important that your child can manage this with independence, as lunchtime staff will be  supervising the outdoor area and dinner hall.</a:t>
            </a:r>
          </a:p>
          <a:p>
            <a:r>
              <a:rPr lang="en-GB" sz="1600" dirty="0">
                <a:latin typeface="Sassoon Infant Std" panose="020B0503020103030203" pitchFamily="34" charset="0"/>
              </a:rPr>
              <a:t>On the days we have PE, your child can wear trainers they can fasten. </a:t>
            </a:r>
          </a:p>
          <a:p>
            <a:endParaRPr lang="en-GB" sz="1600" dirty="0">
              <a:latin typeface="Sassoon Infant Std" panose="020B0503020103030203" pitchFamily="34" charset="0"/>
            </a:endParaRPr>
          </a:p>
          <a:p>
            <a:endParaRPr lang="en-GB" sz="1600" dirty="0">
              <a:latin typeface="Sassoon Infant Std" panose="020B0503020103030203" pitchFamily="34" charset="0"/>
            </a:endParaRPr>
          </a:p>
          <a:p>
            <a:endParaRPr lang="en-GB" sz="1600" dirty="0">
              <a:latin typeface="Sassoon Infant Std" panose="020B0503020103030203" pitchFamily="34" charset="0"/>
            </a:endParaRPr>
          </a:p>
        </p:txBody>
      </p:sp>
      <p:sp>
        <p:nvSpPr>
          <p:cNvPr id="4" name="TextBox 3">
            <a:extLst>
              <a:ext uri="{FF2B5EF4-FFF2-40B4-BE49-F238E27FC236}">
                <a16:creationId xmlns:a16="http://schemas.microsoft.com/office/drawing/2014/main" id="{B9963ACB-42B5-70CC-E156-FA45800736C2}"/>
              </a:ext>
            </a:extLst>
          </p:cNvPr>
          <p:cNvSpPr txBox="1"/>
          <p:nvPr/>
        </p:nvSpPr>
        <p:spPr>
          <a:xfrm>
            <a:off x="963976" y="902585"/>
            <a:ext cx="4395240" cy="461665"/>
          </a:xfrm>
          <a:prstGeom prst="rect">
            <a:avLst/>
          </a:prstGeom>
          <a:noFill/>
        </p:spPr>
        <p:txBody>
          <a:bodyPr wrap="square" rtlCol="0">
            <a:spAutoFit/>
          </a:bodyPr>
          <a:lstStyle/>
          <a:p>
            <a:r>
              <a:rPr lang="en-GB" sz="2400" b="1" u="sng" dirty="0">
                <a:latin typeface="Sassoon Infant Std" panose="020B0503020103030203" pitchFamily="34" charset="0"/>
              </a:rPr>
              <a:t>Shoes and Wellington Boots</a:t>
            </a:r>
          </a:p>
        </p:txBody>
      </p:sp>
    </p:spTree>
    <p:extLst>
      <p:ext uri="{BB962C8B-B14F-4D97-AF65-F5344CB8AC3E}">
        <p14:creationId xmlns:p14="http://schemas.microsoft.com/office/powerpoint/2010/main" val="4047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ED93E-70A7-9D64-962A-297628DD0664}"/>
              </a:ext>
            </a:extLst>
          </p:cNvPr>
          <p:cNvPicPr>
            <a:picLocks noChangeAspect="1"/>
          </p:cNvPicPr>
          <p:nvPr/>
        </p:nvPicPr>
        <p:blipFill>
          <a:blip r:embed="rId2"/>
          <a:stretch>
            <a:fillRect/>
          </a:stretch>
        </p:blipFill>
        <p:spPr>
          <a:xfrm>
            <a:off x="9891408" y="552306"/>
            <a:ext cx="1620913" cy="1827500"/>
          </a:xfrm>
          <a:prstGeom prst="rect">
            <a:avLst/>
          </a:prstGeom>
        </p:spPr>
      </p:pic>
      <p:sp>
        <p:nvSpPr>
          <p:cNvPr id="4" name="TextBox 3">
            <a:extLst>
              <a:ext uri="{FF2B5EF4-FFF2-40B4-BE49-F238E27FC236}">
                <a16:creationId xmlns:a16="http://schemas.microsoft.com/office/drawing/2014/main" id="{95D1C9C4-92BD-658C-2AB3-A82558A2BD98}"/>
              </a:ext>
            </a:extLst>
          </p:cNvPr>
          <p:cNvSpPr txBox="1"/>
          <p:nvPr/>
        </p:nvSpPr>
        <p:spPr>
          <a:xfrm>
            <a:off x="943206" y="552306"/>
            <a:ext cx="4395240" cy="461665"/>
          </a:xfrm>
          <a:prstGeom prst="rect">
            <a:avLst/>
          </a:prstGeom>
          <a:noFill/>
        </p:spPr>
        <p:txBody>
          <a:bodyPr wrap="square" rtlCol="0">
            <a:spAutoFit/>
          </a:bodyPr>
          <a:lstStyle/>
          <a:p>
            <a:r>
              <a:rPr lang="en-GB" sz="2400" b="1" u="sng" dirty="0">
                <a:latin typeface="Sassoon Infant Std" panose="020B0503020103030203" pitchFamily="34" charset="0"/>
              </a:rPr>
              <a:t>Health </a:t>
            </a:r>
          </a:p>
        </p:txBody>
      </p:sp>
      <p:sp>
        <p:nvSpPr>
          <p:cNvPr id="5" name="TextBox 4">
            <a:extLst>
              <a:ext uri="{FF2B5EF4-FFF2-40B4-BE49-F238E27FC236}">
                <a16:creationId xmlns:a16="http://schemas.microsoft.com/office/drawing/2014/main" id="{AAD15AD2-7ED1-51E7-2202-334944DEB14F}"/>
              </a:ext>
            </a:extLst>
          </p:cNvPr>
          <p:cNvSpPr txBox="1"/>
          <p:nvPr/>
        </p:nvSpPr>
        <p:spPr>
          <a:xfrm>
            <a:off x="932779" y="972314"/>
            <a:ext cx="8811333" cy="3046988"/>
          </a:xfrm>
          <a:prstGeom prst="rect">
            <a:avLst/>
          </a:prstGeom>
          <a:noFill/>
        </p:spPr>
        <p:txBody>
          <a:bodyPr wrap="square" rtlCol="0">
            <a:spAutoFit/>
          </a:bodyPr>
          <a:lstStyle/>
          <a:p>
            <a:r>
              <a:rPr lang="en-GB" sz="1600" dirty="0">
                <a:latin typeface="Sassoon Infant Std" panose="020B0503020103030203" pitchFamily="34" charset="0"/>
              </a:rPr>
              <a:t>We will need to know about your child’s medical background in order to provide the right care while they are with us.</a:t>
            </a:r>
          </a:p>
          <a:p>
            <a:r>
              <a:rPr lang="en-GB" sz="1600" dirty="0">
                <a:latin typeface="Sassoon Infant Std" panose="020B0503020103030203" pitchFamily="34" charset="0"/>
              </a:rPr>
              <a:t>It is important to share with us if your child suffers from any allergies (e.g. bee stings, dairy, nut allergies etc), has asthma or eczema, or has any dietary requirements (e.g. specific dietary requirements due to health needs, vegetarian, Hala etc).</a:t>
            </a:r>
          </a:p>
          <a:p>
            <a:r>
              <a:rPr lang="en-GB" sz="1600" dirty="0">
                <a:latin typeface="Sassoon Infant Std" panose="020B0503020103030203" pitchFamily="34" charset="0"/>
              </a:rPr>
              <a:t>The EYFS Curriculum requires us to support and develop the children’s understanding of good lifestyle. This includes healthy eating, exercise, appropriate sleep and screen time, keeping clean and knowing how to take care of their teeth </a:t>
            </a:r>
            <a:r>
              <a:rPr lang="en-GB" sz="1600">
                <a:latin typeface="Sassoon Infant Std" panose="020B0503020103030203" pitchFamily="34" charset="0"/>
              </a:rPr>
              <a:t>and learning about dentists. </a:t>
            </a:r>
            <a:endParaRPr lang="en-GB" sz="1600" dirty="0">
              <a:latin typeface="Sassoon Infant Std" panose="020B0503020103030203" pitchFamily="34" charset="0"/>
            </a:endParaRPr>
          </a:p>
          <a:p>
            <a:endParaRPr lang="en-GB" sz="1600" dirty="0">
              <a:latin typeface="Sassoon Infant Std" panose="020B0503020103030203" pitchFamily="34" charset="0"/>
            </a:endParaRPr>
          </a:p>
          <a:p>
            <a:endParaRPr lang="en-GB" sz="1600" dirty="0">
              <a:latin typeface="Sassoon Infant Std" panose="020B0503020103030203" pitchFamily="34" charset="0"/>
            </a:endParaRPr>
          </a:p>
          <a:p>
            <a:endParaRPr lang="en-GB" sz="1600" dirty="0">
              <a:latin typeface="Sassoon Infant Std" panose="020B0503020103030203" pitchFamily="34" charset="0"/>
            </a:endParaRPr>
          </a:p>
          <a:p>
            <a:endParaRPr lang="en-GB" sz="1600" dirty="0">
              <a:latin typeface="Sassoon Infant Std" panose="020B0503020103030203" pitchFamily="34" charset="0"/>
            </a:endParaRPr>
          </a:p>
        </p:txBody>
      </p:sp>
      <p:sp>
        <p:nvSpPr>
          <p:cNvPr id="6" name="TextBox 5">
            <a:extLst>
              <a:ext uri="{FF2B5EF4-FFF2-40B4-BE49-F238E27FC236}">
                <a16:creationId xmlns:a16="http://schemas.microsoft.com/office/drawing/2014/main" id="{E60EDF76-B0D4-829D-FC4D-6F3C3008DFCB}"/>
              </a:ext>
            </a:extLst>
          </p:cNvPr>
          <p:cNvSpPr txBox="1"/>
          <p:nvPr/>
        </p:nvSpPr>
        <p:spPr>
          <a:xfrm>
            <a:off x="932779" y="3238155"/>
            <a:ext cx="4395240" cy="461665"/>
          </a:xfrm>
          <a:prstGeom prst="rect">
            <a:avLst/>
          </a:prstGeom>
          <a:noFill/>
        </p:spPr>
        <p:txBody>
          <a:bodyPr wrap="square" rtlCol="0">
            <a:spAutoFit/>
          </a:bodyPr>
          <a:lstStyle/>
          <a:p>
            <a:r>
              <a:rPr lang="en-GB" sz="2400" b="1" u="sng" dirty="0">
                <a:latin typeface="Sassoon Infant Std" panose="020B0503020103030203" pitchFamily="34" charset="0"/>
              </a:rPr>
              <a:t>Illness </a:t>
            </a:r>
          </a:p>
        </p:txBody>
      </p:sp>
      <p:sp>
        <p:nvSpPr>
          <p:cNvPr id="7" name="TextBox 6">
            <a:extLst>
              <a:ext uri="{FF2B5EF4-FFF2-40B4-BE49-F238E27FC236}">
                <a16:creationId xmlns:a16="http://schemas.microsoft.com/office/drawing/2014/main" id="{05F1E795-10C2-8755-E87F-72ACCCE4403F}"/>
              </a:ext>
            </a:extLst>
          </p:cNvPr>
          <p:cNvSpPr txBox="1"/>
          <p:nvPr/>
        </p:nvSpPr>
        <p:spPr>
          <a:xfrm>
            <a:off x="932779" y="3649801"/>
            <a:ext cx="9758661" cy="1815882"/>
          </a:xfrm>
          <a:prstGeom prst="rect">
            <a:avLst/>
          </a:prstGeom>
          <a:noFill/>
        </p:spPr>
        <p:txBody>
          <a:bodyPr wrap="square" rtlCol="0">
            <a:spAutoFit/>
          </a:bodyPr>
          <a:lstStyle/>
          <a:p>
            <a:r>
              <a:rPr lang="en-GB" sz="1600" dirty="0">
                <a:latin typeface="Sassoon Infant Std" panose="020B0503020103030203" pitchFamily="34" charset="0"/>
              </a:rPr>
              <a:t>Children can suddenly become ill and therefore it is important that we have information, so that we can contact you or another relative/ friend at all times.</a:t>
            </a:r>
          </a:p>
          <a:p>
            <a:r>
              <a:rPr lang="en-GB" sz="1600" dirty="0">
                <a:highlight>
                  <a:srgbClr val="00FF00"/>
                </a:highlight>
                <a:latin typeface="Sassoon Infant Std" panose="020B0503020103030203" pitchFamily="34" charset="0"/>
              </a:rPr>
              <a:t>PLEASE ENSURE THAT WE ARE KEPT UP TO DATE WITH YOUR CONTACT DETAILS.</a:t>
            </a:r>
          </a:p>
          <a:p>
            <a:endParaRPr lang="en-GB" sz="1600" dirty="0">
              <a:latin typeface="Sassoon Infant Std" panose="020B0503020103030203" pitchFamily="34" charset="0"/>
            </a:endParaRPr>
          </a:p>
          <a:p>
            <a:endParaRPr lang="en-GB" sz="1600" dirty="0">
              <a:latin typeface="Sassoon Infant Std" panose="020B0503020103030203" pitchFamily="34" charset="0"/>
            </a:endParaRPr>
          </a:p>
          <a:p>
            <a:endParaRPr lang="en-GB" sz="1600" dirty="0">
              <a:latin typeface="Sassoon Infant Std" panose="020B0503020103030203" pitchFamily="34" charset="0"/>
            </a:endParaRPr>
          </a:p>
          <a:p>
            <a:endParaRPr lang="en-GB" sz="1600" dirty="0">
              <a:latin typeface="Sassoon Infant Std" panose="020B0503020103030203" pitchFamily="34" charset="0"/>
            </a:endParaRPr>
          </a:p>
        </p:txBody>
      </p:sp>
      <p:sp>
        <p:nvSpPr>
          <p:cNvPr id="8" name="TextBox 7">
            <a:extLst>
              <a:ext uri="{FF2B5EF4-FFF2-40B4-BE49-F238E27FC236}">
                <a16:creationId xmlns:a16="http://schemas.microsoft.com/office/drawing/2014/main" id="{7B78BB9D-B142-3D47-6F1E-5A2B00C3EEB4}"/>
              </a:ext>
            </a:extLst>
          </p:cNvPr>
          <p:cNvSpPr txBox="1"/>
          <p:nvPr/>
        </p:nvSpPr>
        <p:spPr>
          <a:xfrm>
            <a:off x="932779" y="4645647"/>
            <a:ext cx="9758660" cy="461665"/>
          </a:xfrm>
          <a:prstGeom prst="rect">
            <a:avLst/>
          </a:prstGeom>
          <a:noFill/>
        </p:spPr>
        <p:txBody>
          <a:bodyPr wrap="square" rtlCol="0">
            <a:spAutoFit/>
          </a:bodyPr>
          <a:lstStyle/>
          <a:p>
            <a:r>
              <a:rPr lang="en-GB" sz="2400" b="1" u="sng" dirty="0">
                <a:latin typeface="Sassoon Infant Std" panose="020B0503020103030203" pitchFamily="34" charset="0"/>
              </a:rPr>
              <a:t>What if my child is unable to attend school because they are ill? </a:t>
            </a:r>
          </a:p>
        </p:txBody>
      </p:sp>
      <p:sp>
        <p:nvSpPr>
          <p:cNvPr id="9" name="TextBox 8">
            <a:extLst>
              <a:ext uri="{FF2B5EF4-FFF2-40B4-BE49-F238E27FC236}">
                <a16:creationId xmlns:a16="http://schemas.microsoft.com/office/drawing/2014/main" id="{0EBA3402-76E7-A10A-E58D-DFA7350AA15D}"/>
              </a:ext>
            </a:extLst>
          </p:cNvPr>
          <p:cNvSpPr txBox="1"/>
          <p:nvPr/>
        </p:nvSpPr>
        <p:spPr>
          <a:xfrm>
            <a:off x="932778" y="5193142"/>
            <a:ext cx="9758661" cy="1569660"/>
          </a:xfrm>
          <a:prstGeom prst="rect">
            <a:avLst/>
          </a:prstGeom>
          <a:noFill/>
        </p:spPr>
        <p:txBody>
          <a:bodyPr wrap="square" rtlCol="0">
            <a:spAutoFit/>
          </a:bodyPr>
          <a:lstStyle/>
          <a:p>
            <a:r>
              <a:rPr lang="en-GB" sz="1600" dirty="0">
                <a:latin typeface="Sassoon Infant Std" panose="020B0503020103030203" pitchFamily="34" charset="0"/>
              </a:rPr>
              <a:t>Please </a:t>
            </a:r>
            <a:r>
              <a:rPr lang="en-GB" sz="1600" dirty="0">
                <a:highlight>
                  <a:srgbClr val="00FF00"/>
                </a:highlight>
                <a:latin typeface="Sassoon Infant Std" panose="020B0503020103030203" pitchFamily="34" charset="0"/>
              </a:rPr>
              <a:t>phone (01283 702156) the school office </a:t>
            </a:r>
            <a:r>
              <a:rPr lang="en-GB" sz="1600" dirty="0">
                <a:latin typeface="Sassoon Infant Std" panose="020B0503020103030203" pitchFamily="34" charset="0"/>
              </a:rPr>
              <a:t>on each morning of your child’s absence</a:t>
            </a:r>
            <a:r>
              <a:rPr lang="en-GB" sz="1600" dirty="0">
                <a:highlight>
                  <a:srgbClr val="00FF00"/>
                </a:highlight>
                <a:latin typeface="Sassoon Infant Std" panose="020B0503020103030203" pitchFamily="34" charset="0"/>
              </a:rPr>
              <a:t>, </a:t>
            </a:r>
            <a:r>
              <a:rPr lang="en-GB" sz="1600" b="1" dirty="0">
                <a:highlight>
                  <a:srgbClr val="00FF00"/>
                </a:highlight>
                <a:latin typeface="Sassoon Infant Std" panose="020B0503020103030203" pitchFamily="34" charset="0"/>
              </a:rPr>
              <a:t>before 9am. </a:t>
            </a:r>
          </a:p>
          <a:p>
            <a:r>
              <a:rPr lang="en-GB" sz="1600" dirty="0">
                <a:latin typeface="Sassoon Infant Std" panose="020B0503020103030203" pitchFamily="34" charset="0"/>
              </a:rPr>
              <a:t>Office staff will contact you regarding your child’s absence, if we are not kept informed.</a:t>
            </a:r>
          </a:p>
          <a:p>
            <a:endParaRPr lang="en-GB" sz="1600" dirty="0">
              <a:latin typeface="Sassoon Infant Std" panose="020B0503020103030203" pitchFamily="34" charset="0"/>
            </a:endParaRPr>
          </a:p>
          <a:p>
            <a:endParaRPr lang="en-GB" sz="1600" dirty="0">
              <a:latin typeface="Sassoon Infant Std" panose="020B0503020103030203" pitchFamily="34" charset="0"/>
            </a:endParaRPr>
          </a:p>
          <a:p>
            <a:endParaRPr lang="en-GB" sz="1600" dirty="0">
              <a:latin typeface="Sassoon Infant Std" panose="020B0503020103030203" pitchFamily="34" charset="0"/>
            </a:endParaRPr>
          </a:p>
          <a:p>
            <a:endParaRPr lang="en-GB" sz="1600" dirty="0">
              <a:latin typeface="Sassoon Infant Std" panose="020B0503020103030203" pitchFamily="34" charset="0"/>
            </a:endParaRPr>
          </a:p>
        </p:txBody>
      </p:sp>
    </p:spTree>
    <p:extLst>
      <p:ext uri="{BB962C8B-B14F-4D97-AF65-F5344CB8AC3E}">
        <p14:creationId xmlns:p14="http://schemas.microsoft.com/office/powerpoint/2010/main" val="1909622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99229F-AFAA-E729-97B1-C89CEC989DBB}"/>
              </a:ext>
            </a:extLst>
          </p:cNvPr>
          <p:cNvPicPr>
            <a:picLocks noChangeAspect="1"/>
          </p:cNvPicPr>
          <p:nvPr/>
        </p:nvPicPr>
        <p:blipFill>
          <a:blip r:embed="rId2"/>
          <a:stretch>
            <a:fillRect/>
          </a:stretch>
        </p:blipFill>
        <p:spPr>
          <a:xfrm>
            <a:off x="194003" y="0"/>
            <a:ext cx="3755887" cy="5407362"/>
          </a:xfrm>
          <a:prstGeom prst="rect">
            <a:avLst/>
          </a:prstGeom>
        </p:spPr>
      </p:pic>
      <p:pic>
        <p:nvPicPr>
          <p:cNvPr id="5" name="Picture 4">
            <a:extLst>
              <a:ext uri="{FF2B5EF4-FFF2-40B4-BE49-F238E27FC236}">
                <a16:creationId xmlns:a16="http://schemas.microsoft.com/office/drawing/2014/main" id="{4BE93C03-7977-DA73-BEE4-D0DCDDDA8C95}"/>
              </a:ext>
            </a:extLst>
          </p:cNvPr>
          <p:cNvPicPr>
            <a:picLocks noChangeAspect="1"/>
          </p:cNvPicPr>
          <p:nvPr/>
        </p:nvPicPr>
        <p:blipFill>
          <a:blip r:embed="rId3"/>
          <a:stretch>
            <a:fillRect/>
          </a:stretch>
        </p:blipFill>
        <p:spPr>
          <a:xfrm>
            <a:off x="6406680" y="144948"/>
            <a:ext cx="4745023" cy="6727647"/>
          </a:xfrm>
          <a:prstGeom prst="rect">
            <a:avLst/>
          </a:prstGeom>
        </p:spPr>
      </p:pic>
      <p:pic>
        <p:nvPicPr>
          <p:cNvPr id="3" name="Picture 2">
            <a:extLst>
              <a:ext uri="{FF2B5EF4-FFF2-40B4-BE49-F238E27FC236}">
                <a16:creationId xmlns:a16="http://schemas.microsoft.com/office/drawing/2014/main" id="{F6A7347A-1C4D-A11A-5195-522C8C7DAD7C}"/>
              </a:ext>
            </a:extLst>
          </p:cNvPr>
          <p:cNvPicPr>
            <a:picLocks noChangeAspect="1"/>
          </p:cNvPicPr>
          <p:nvPr/>
        </p:nvPicPr>
        <p:blipFill>
          <a:blip r:embed="rId4"/>
          <a:stretch>
            <a:fillRect/>
          </a:stretch>
        </p:blipFill>
        <p:spPr>
          <a:xfrm>
            <a:off x="2485886" y="4095505"/>
            <a:ext cx="3755888" cy="2617546"/>
          </a:xfrm>
          <a:prstGeom prst="rect">
            <a:avLst/>
          </a:prstGeom>
        </p:spPr>
      </p:pic>
    </p:spTree>
    <p:extLst>
      <p:ext uri="{BB962C8B-B14F-4D97-AF65-F5344CB8AC3E}">
        <p14:creationId xmlns:p14="http://schemas.microsoft.com/office/powerpoint/2010/main" val="4083252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6A9A1-2B06-4B45-421A-5828BFC749E4}"/>
              </a:ext>
            </a:extLst>
          </p:cNvPr>
          <p:cNvPicPr>
            <a:picLocks noChangeAspect="1"/>
          </p:cNvPicPr>
          <p:nvPr/>
        </p:nvPicPr>
        <p:blipFill>
          <a:blip r:embed="rId2"/>
          <a:stretch>
            <a:fillRect/>
          </a:stretch>
        </p:blipFill>
        <p:spPr>
          <a:xfrm>
            <a:off x="0" y="5019"/>
            <a:ext cx="12200937" cy="6852981"/>
          </a:xfrm>
          <a:prstGeom prst="rect">
            <a:avLst/>
          </a:prstGeom>
        </p:spPr>
      </p:pic>
      <p:sp>
        <p:nvSpPr>
          <p:cNvPr id="5" name="Rectangle 4">
            <a:extLst>
              <a:ext uri="{FF2B5EF4-FFF2-40B4-BE49-F238E27FC236}">
                <a16:creationId xmlns:a16="http://schemas.microsoft.com/office/drawing/2014/main" id="{1A16184B-F4BB-D17B-3FF7-FF13A7DE154B}"/>
              </a:ext>
            </a:extLst>
          </p:cNvPr>
          <p:cNvSpPr/>
          <p:nvPr/>
        </p:nvSpPr>
        <p:spPr>
          <a:xfrm>
            <a:off x="569014" y="4263885"/>
            <a:ext cx="11418314" cy="248478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5D8850DB-86AD-45C4-1ECD-A18E3E4A42B4}"/>
              </a:ext>
            </a:extLst>
          </p:cNvPr>
          <p:cNvSpPr txBox="1"/>
          <p:nvPr/>
        </p:nvSpPr>
        <p:spPr>
          <a:xfrm>
            <a:off x="828075" y="4263885"/>
            <a:ext cx="5338236" cy="2246769"/>
          </a:xfrm>
          <a:prstGeom prst="rect">
            <a:avLst/>
          </a:prstGeom>
          <a:noFill/>
        </p:spPr>
        <p:txBody>
          <a:bodyPr wrap="square" rtlCol="0">
            <a:spAutoFit/>
          </a:bodyPr>
          <a:lstStyle/>
          <a:p>
            <a:r>
              <a:rPr lang="en-GB" sz="2800" u="sng" dirty="0">
                <a:solidFill>
                  <a:schemeClr val="bg1"/>
                </a:solidFill>
                <a:latin typeface="Sassoon Primary Std" panose="020B0503020103030203" pitchFamily="34" charset="0"/>
              </a:rPr>
              <a:t>Prime Areas</a:t>
            </a:r>
          </a:p>
          <a:p>
            <a:r>
              <a:rPr lang="en-GB" sz="2800" dirty="0">
                <a:solidFill>
                  <a:schemeClr val="bg1"/>
                </a:solidFill>
                <a:latin typeface="Sassoon Primary Std" panose="020B0503020103030203" pitchFamily="34" charset="0"/>
              </a:rPr>
              <a:t>1. Communication and Language</a:t>
            </a:r>
          </a:p>
          <a:p>
            <a:r>
              <a:rPr lang="en-GB" sz="2800" dirty="0">
                <a:solidFill>
                  <a:schemeClr val="bg1"/>
                </a:solidFill>
                <a:latin typeface="Sassoon Primary Std" panose="020B0503020103030203" pitchFamily="34" charset="0"/>
              </a:rPr>
              <a:t>2. Personal, Social and Emotional  </a:t>
            </a:r>
          </a:p>
          <a:p>
            <a:r>
              <a:rPr lang="en-GB" sz="2800" dirty="0">
                <a:solidFill>
                  <a:schemeClr val="bg1"/>
                </a:solidFill>
                <a:latin typeface="Sassoon Primary Std" panose="020B0503020103030203" pitchFamily="34" charset="0"/>
              </a:rPr>
              <a:t>           Development</a:t>
            </a:r>
          </a:p>
          <a:p>
            <a:r>
              <a:rPr lang="en-GB" sz="2800" dirty="0">
                <a:solidFill>
                  <a:schemeClr val="bg1"/>
                </a:solidFill>
                <a:latin typeface="Sassoon Primary Std" panose="020B0503020103030203" pitchFamily="34" charset="0"/>
              </a:rPr>
              <a:t>3. Physical Development</a:t>
            </a:r>
          </a:p>
        </p:txBody>
      </p:sp>
      <p:sp>
        <p:nvSpPr>
          <p:cNvPr id="7" name="TextBox 6">
            <a:extLst>
              <a:ext uri="{FF2B5EF4-FFF2-40B4-BE49-F238E27FC236}">
                <a16:creationId xmlns:a16="http://schemas.microsoft.com/office/drawing/2014/main" id="{F030DE33-189B-DD9B-DB2B-9D7843733B13}"/>
              </a:ext>
            </a:extLst>
          </p:cNvPr>
          <p:cNvSpPr txBox="1"/>
          <p:nvPr/>
        </p:nvSpPr>
        <p:spPr>
          <a:xfrm>
            <a:off x="6930058" y="4655787"/>
            <a:ext cx="4900359" cy="2092881"/>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prstClr val="white"/>
                </a:solidFill>
                <a:effectLst/>
                <a:uLnTx/>
                <a:uFillTx/>
                <a:latin typeface="Sassoon Primary Std" panose="020B0503020103030203" pitchFamily="34" charset="0"/>
                <a:ea typeface="+mn-ea"/>
                <a:cs typeface="+mn-cs"/>
              </a:rPr>
              <a:t>4. Literacy</a:t>
            </a:r>
          </a:p>
          <a:p>
            <a:pPr marR="0" lvl="0"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prstClr val="white"/>
                </a:solidFill>
                <a:effectLst/>
                <a:uLnTx/>
                <a:uFillTx/>
                <a:latin typeface="Sassoon Primary Std" panose="020B0503020103030203" pitchFamily="34" charset="0"/>
                <a:ea typeface="+mn-ea"/>
                <a:cs typeface="+mn-cs"/>
              </a:rPr>
              <a:t>5. Mathematics</a:t>
            </a:r>
          </a:p>
          <a:p>
            <a:pPr marR="0" lvl="0"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prstClr val="white"/>
                </a:solidFill>
                <a:effectLst/>
                <a:uLnTx/>
                <a:uFillTx/>
                <a:latin typeface="Sassoon Primary Std" panose="020B0503020103030203" pitchFamily="34" charset="0"/>
                <a:ea typeface="+mn-ea"/>
                <a:cs typeface="+mn-cs"/>
              </a:rPr>
              <a:t>6. Understanding of the World</a:t>
            </a:r>
          </a:p>
          <a:p>
            <a:pPr marR="0" lvl="0" defTabSz="914400" rtl="0" eaLnBrk="1" fontAlgn="auto" latinLnBrk="0" hangingPunct="1">
              <a:lnSpc>
                <a:spcPct val="100000"/>
              </a:lnSpc>
              <a:spcBef>
                <a:spcPts val="0"/>
              </a:spcBef>
              <a:spcAft>
                <a:spcPts val="0"/>
              </a:spcAft>
              <a:buClrTx/>
              <a:buSzTx/>
              <a:tabLst/>
              <a:defRPr/>
            </a:pPr>
            <a:r>
              <a:rPr kumimoji="0" lang="en-GB" sz="2800" b="0" i="0" u="none" strike="noStrike" kern="1200" cap="none" spc="0" normalizeH="0" baseline="0" noProof="0" dirty="0">
                <a:ln>
                  <a:noFill/>
                </a:ln>
                <a:solidFill>
                  <a:prstClr val="white"/>
                </a:solidFill>
                <a:effectLst/>
                <a:uLnTx/>
                <a:uFillTx/>
                <a:latin typeface="Sassoon Primary Std" panose="020B0503020103030203" pitchFamily="34" charset="0"/>
                <a:ea typeface="+mn-ea"/>
                <a:cs typeface="+mn-cs"/>
              </a:rPr>
              <a:t>7. Expressive Arts and Design</a:t>
            </a:r>
          </a:p>
          <a:p>
            <a:endParaRPr lang="en-GB" dirty="0"/>
          </a:p>
        </p:txBody>
      </p:sp>
      <p:cxnSp>
        <p:nvCxnSpPr>
          <p:cNvPr id="12" name="Straight Connector 11">
            <a:extLst>
              <a:ext uri="{FF2B5EF4-FFF2-40B4-BE49-F238E27FC236}">
                <a16:creationId xmlns:a16="http://schemas.microsoft.com/office/drawing/2014/main" id="{45AB8C46-7BEB-89BA-3270-75F69FF9973F}"/>
              </a:ext>
            </a:extLst>
          </p:cNvPr>
          <p:cNvCxnSpPr>
            <a:cxnSpLocks/>
          </p:cNvCxnSpPr>
          <p:nvPr/>
        </p:nvCxnSpPr>
        <p:spPr>
          <a:xfrm>
            <a:off x="6361043" y="4263885"/>
            <a:ext cx="0" cy="2484783"/>
          </a:xfrm>
          <a:prstGeom prst="line">
            <a:avLst/>
          </a:prstGeom>
          <a:ln w="69850">
            <a:solidFill>
              <a:schemeClr val="tx2">
                <a:lumMod val="10000"/>
                <a:lumOff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867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202951-EBD1-1911-BC31-418CC5B30E7A}"/>
              </a:ext>
            </a:extLst>
          </p:cNvPr>
          <p:cNvSpPr/>
          <p:nvPr/>
        </p:nvSpPr>
        <p:spPr>
          <a:xfrm>
            <a:off x="0" y="0"/>
            <a:ext cx="12192000" cy="685800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7D98F90-BA10-604A-9542-B5F1CA95DE24}"/>
              </a:ext>
            </a:extLst>
          </p:cNvPr>
          <p:cNvSpPr/>
          <p:nvPr/>
        </p:nvSpPr>
        <p:spPr>
          <a:xfrm>
            <a:off x="367748" y="447261"/>
            <a:ext cx="11469756" cy="58640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F3EE287-6FBF-AED8-FF8C-B8E8C3CF6DB5}"/>
              </a:ext>
            </a:extLst>
          </p:cNvPr>
          <p:cNvSpPr txBox="1"/>
          <p:nvPr/>
        </p:nvSpPr>
        <p:spPr>
          <a:xfrm>
            <a:off x="856424" y="675983"/>
            <a:ext cx="3785152" cy="5324535"/>
          </a:xfrm>
          <a:prstGeom prst="rect">
            <a:avLst/>
          </a:prstGeom>
          <a:noFill/>
        </p:spPr>
        <p:txBody>
          <a:bodyPr wrap="square" rtlCol="0">
            <a:spAutoFit/>
          </a:bodyPr>
          <a:lstStyle/>
          <a:p>
            <a:pPr marL="0" indent="0">
              <a:buNone/>
            </a:pPr>
            <a:r>
              <a:rPr lang="en-US" altLang="en-US" sz="2000" dirty="0">
                <a:latin typeface="Sassoon Infant Std" panose="020B0503020103030203" pitchFamily="34" charset="0"/>
                <a:cs typeface="Roboto" panose="02000000000000000000" pitchFamily="2" charset="0"/>
              </a:rPr>
              <a:t>All Early Years settings and schools now follow an updated version of the EYFS Curriculum, which has been in place from </a:t>
            </a:r>
            <a:r>
              <a:rPr lang="en-US" altLang="en-US" sz="2000" b="1" dirty="0">
                <a:latin typeface="Sassoon Infant Std" panose="020B0503020103030203" pitchFamily="34" charset="0"/>
                <a:cs typeface="Roboto" panose="02000000000000000000" pitchFamily="2" charset="0"/>
              </a:rPr>
              <a:t>September 2021</a:t>
            </a:r>
            <a:r>
              <a:rPr lang="en-US" altLang="en-US" sz="2000" dirty="0">
                <a:latin typeface="Sassoon Infant Std" panose="020B0503020103030203" pitchFamily="34" charset="0"/>
                <a:cs typeface="Roboto" panose="02000000000000000000" pitchFamily="2" charset="0"/>
              </a:rPr>
              <a:t>. </a:t>
            </a:r>
          </a:p>
          <a:p>
            <a:endParaRPr lang="en-US" altLang="en-US" sz="2000" dirty="0">
              <a:latin typeface="Sassoon Infant Std" panose="020B0503020103030203" pitchFamily="34" charset="0"/>
              <a:cs typeface="Roboto" panose="02000000000000000000" pitchFamily="2" charset="0"/>
            </a:endParaRPr>
          </a:p>
          <a:p>
            <a:r>
              <a:rPr lang="en-US" altLang="en-US" sz="2000" dirty="0">
                <a:latin typeface="Sassoon Infant Std" panose="020B0503020103030203" pitchFamily="34" charset="0"/>
                <a:cs typeface="Roboto" panose="02000000000000000000" pitchFamily="2" charset="0"/>
              </a:rPr>
              <a:t>The aim of the updated document  is to improve the learning for all children and better prepare them for the move into year 1. </a:t>
            </a:r>
          </a:p>
          <a:p>
            <a:r>
              <a:rPr lang="en-US" altLang="en-US" sz="2000" dirty="0">
                <a:latin typeface="Sassoon Infant Std" panose="020B0503020103030203" pitchFamily="34" charset="0"/>
                <a:cs typeface="Roboto" panose="02000000000000000000" pitchFamily="2" charset="0"/>
              </a:rPr>
              <a:t>The changes also hope to give children the best start in life and set them up well for their future.</a:t>
            </a:r>
          </a:p>
          <a:p>
            <a:r>
              <a:rPr lang="en-US" altLang="en-US" sz="2000" dirty="0">
                <a:latin typeface="Sassoon Infant Std" panose="020B0503020103030203" pitchFamily="34" charset="0"/>
                <a:cs typeface="Roboto" panose="02000000000000000000" pitchFamily="2" charset="0"/>
              </a:rPr>
              <a:t>The updates have seen curriculum adjustments, additions and emphasis on the following areas…</a:t>
            </a:r>
          </a:p>
          <a:p>
            <a:endParaRPr lang="en-US" altLang="en-US" sz="2000" dirty="0">
              <a:latin typeface="Sassoon Infant Std" panose="020B0503020103030203" pitchFamily="34" charset="0"/>
              <a:cs typeface="Roboto" panose="02000000000000000000" pitchFamily="2" charset="0"/>
            </a:endParaRPr>
          </a:p>
        </p:txBody>
      </p:sp>
      <p:sp>
        <p:nvSpPr>
          <p:cNvPr id="6" name="Rectangle 5">
            <a:extLst>
              <a:ext uri="{FF2B5EF4-FFF2-40B4-BE49-F238E27FC236}">
                <a16:creationId xmlns:a16="http://schemas.microsoft.com/office/drawing/2014/main" id="{EF5DB944-DB41-5B73-0A7F-7F76A958AD56}"/>
              </a:ext>
            </a:extLst>
          </p:cNvPr>
          <p:cNvSpPr/>
          <p:nvPr/>
        </p:nvSpPr>
        <p:spPr>
          <a:xfrm>
            <a:off x="5297557" y="1247647"/>
            <a:ext cx="2753139" cy="142129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
            </a:r>
          </a:p>
        </p:txBody>
      </p:sp>
      <p:sp>
        <p:nvSpPr>
          <p:cNvPr id="7" name="TextBox 6">
            <a:extLst>
              <a:ext uri="{FF2B5EF4-FFF2-40B4-BE49-F238E27FC236}">
                <a16:creationId xmlns:a16="http://schemas.microsoft.com/office/drawing/2014/main" id="{54C61E11-E244-7B0D-1D8B-2452932EE73F}"/>
              </a:ext>
            </a:extLst>
          </p:cNvPr>
          <p:cNvSpPr txBox="1"/>
          <p:nvPr/>
        </p:nvSpPr>
        <p:spPr>
          <a:xfrm>
            <a:off x="5451613" y="1411642"/>
            <a:ext cx="2445026" cy="1093305"/>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A63BFA8B-A256-22B4-CA91-8283F81A2252}"/>
              </a:ext>
            </a:extLst>
          </p:cNvPr>
          <p:cNvSpPr txBox="1"/>
          <p:nvPr/>
        </p:nvSpPr>
        <p:spPr>
          <a:xfrm>
            <a:off x="5421043" y="1444239"/>
            <a:ext cx="2445026" cy="923330"/>
          </a:xfrm>
          <a:prstGeom prst="rect">
            <a:avLst/>
          </a:prstGeom>
          <a:noFill/>
        </p:spPr>
        <p:txBody>
          <a:bodyPr wrap="square" rtlCol="0">
            <a:spAutoFit/>
          </a:bodyPr>
          <a:lstStyle/>
          <a:p>
            <a:pPr algn="ctr"/>
            <a:r>
              <a:rPr lang="en-GB" b="1" dirty="0">
                <a:latin typeface="Sassoon Infant Std" panose="020B0503020103030203" pitchFamily="34" charset="0"/>
              </a:rPr>
              <a:t>Emphasis on Communication and Language Skills</a:t>
            </a:r>
          </a:p>
        </p:txBody>
      </p:sp>
      <p:sp>
        <p:nvSpPr>
          <p:cNvPr id="9" name="Rectangle 8">
            <a:extLst>
              <a:ext uri="{FF2B5EF4-FFF2-40B4-BE49-F238E27FC236}">
                <a16:creationId xmlns:a16="http://schemas.microsoft.com/office/drawing/2014/main" id="{07D0BBBA-53A3-01C8-08E4-A380859D04E9}"/>
              </a:ext>
            </a:extLst>
          </p:cNvPr>
          <p:cNvSpPr/>
          <p:nvPr/>
        </p:nvSpPr>
        <p:spPr>
          <a:xfrm>
            <a:off x="8553932" y="1289438"/>
            <a:ext cx="2753139" cy="142129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6C54CD69-9B71-09E0-87C2-37B7D3CD74B5}"/>
              </a:ext>
            </a:extLst>
          </p:cNvPr>
          <p:cNvSpPr txBox="1"/>
          <p:nvPr/>
        </p:nvSpPr>
        <p:spPr>
          <a:xfrm>
            <a:off x="8721587" y="1420789"/>
            <a:ext cx="2445026" cy="1093305"/>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727C4C6D-0971-71EF-AD87-C27599B53C3E}"/>
              </a:ext>
            </a:extLst>
          </p:cNvPr>
          <p:cNvSpPr txBox="1"/>
          <p:nvPr/>
        </p:nvSpPr>
        <p:spPr>
          <a:xfrm>
            <a:off x="8734006" y="1721238"/>
            <a:ext cx="2445027" cy="369332"/>
          </a:xfrm>
          <a:prstGeom prst="rect">
            <a:avLst/>
          </a:prstGeom>
          <a:noFill/>
        </p:spPr>
        <p:txBody>
          <a:bodyPr wrap="square" rtlCol="0">
            <a:spAutoFit/>
          </a:bodyPr>
          <a:lstStyle/>
          <a:p>
            <a:pPr algn="ctr"/>
            <a:r>
              <a:rPr lang="en-GB" b="1" dirty="0">
                <a:latin typeface="Sassoon Infant Std" panose="020B0503020103030203" pitchFamily="34" charset="0"/>
              </a:rPr>
              <a:t>Self-Regulation</a:t>
            </a:r>
          </a:p>
        </p:txBody>
      </p:sp>
      <p:sp>
        <p:nvSpPr>
          <p:cNvPr id="12" name="Rectangle 11">
            <a:extLst>
              <a:ext uri="{FF2B5EF4-FFF2-40B4-BE49-F238E27FC236}">
                <a16:creationId xmlns:a16="http://schemas.microsoft.com/office/drawing/2014/main" id="{83E9D8E8-3E8C-F1F1-0D57-2DFEAD9CEE16}"/>
              </a:ext>
            </a:extLst>
          </p:cNvPr>
          <p:cNvSpPr/>
          <p:nvPr/>
        </p:nvSpPr>
        <p:spPr>
          <a:xfrm>
            <a:off x="5327374" y="2896752"/>
            <a:ext cx="2753139" cy="142129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AA64D4BA-21EF-B019-7795-15EAE7245629}"/>
              </a:ext>
            </a:extLst>
          </p:cNvPr>
          <p:cNvSpPr txBox="1"/>
          <p:nvPr/>
        </p:nvSpPr>
        <p:spPr>
          <a:xfrm>
            <a:off x="5471491" y="3060747"/>
            <a:ext cx="2445026" cy="1093305"/>
          </a:xfrm>
          <a:prstGeom prst="rect">
            <a:avLst/>
          </a:prstGeom>
          <a:solidFill>
            <a:schemeClr val="bg1"/>
          </a:solidFill>
        </p:spPr>
        <p:txBody>
          <a:bodyPr wrap="square" rtlCol="0">
            <a:spAutoFit/>
          </a:bodyPr>
          <a:lstStyle/>
          <a:p>
            <a:endParaRPr lang="en-GB" dirty="0"/>
          </a:p>
        </p:txBody>
      </p:sp>
      <p:sp>
        <p:nvSpPr>
          <p:cNvPr id="14" name="TextBox 13">
            <a:extLst>
              <a:ext uri="{FF2B5EF4-FFF2-40B4-BE49-F238E27FC236}">
                <a16:creationId xmlns:a16="http://schemas.microsoft.com/office/drawing/2014/main" id="{3FCF1902-18FB-14ED-3BF0-F3B1E369DEEB}"/>
              </a:ext>
            </a:extLst>
          </p:cNvPr>
          <p:cNvSpPr txBox="1"/>
          <p:nvPr/>
        </p:nvSpPr>
        <p:spPr>
          <a:xfrm>
            <a:off x="5451613" y="3264068"/>
            <a:ext cx="2445026" cy="646331"/>
          </a:xfrm>
          <a:prstGeom prst="rect">
            <a:avLst/>
          </a:prstGeom>
          <a:noFill/>
        </p:spPr>
        <p:txBody>
          <a:bodyPr wrap="square" rtlCol="0">
            <a:spAutoFit/>
          </a:bodyPr>
          <a:lstStyle/>
          <a:p>
            <a:pPr algn="ctr"/>
            <a:r>
              <a:rPr lang="en-GB" b="1" dirty="0">
                <a:latin typeface="Sassoon Infant Std" panose="020B0503020103030203" pitchFamily="34" charset="0"/>
              </a:rPr>
              <a:t>Stories and Comprehension</a:t>
            </a:r>
          </a:p>
        </p:txBody>
      </p:sp>
      <p:sp>
        <p:nvSpPr>
          <p:cNvPr id="15" name="Rectangle 14">
            <a:extLst>
              <a:ext uri="{FF2B5EF4-FFF2-40B4-BE49-F238E27FC236}">
                <a16:creationId xmlns:a16="http://schemas.microsoft.com/office/drawing/2014/main" id="{9D1E9D1F-EE89-0965-3A16-E80C383A1806}"/>
              </a:ext>
            </a:extLst>
          </p:cNvPr>
          <p:cNvSpPr/>
          <p:nvPr/>
        </p:nvSpPr>
        <p:spPr>
          <a:xfrm>
            <a:off x="5347253" y="4581939"/>
            <a:ext cx="2753139" cy="142129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B8CBDB33-202A-0A9F-251D-23171A6CF9E5}"/>
              </a:ext>
            </a:extLst>
          </p:cNvPr>
          <p:cNvSpPr txBox="1"/>
          <p:nvPr/>
        </p:nvSpPr>
        <p:spPr>
          <a:xfrm>
            <a:off x="5510004" y="4745933"/>
            <a:ext cx="2445026" cy="1093305"/>
          </a:xfrm>
          <a:prstGeom prst="rect">
            <a:avLst/>
          </a:prstGeom>
          <a:solidFill>
            <a:schemeClr val="bg1"/>
          </a:solidFill>
        </p:spPr>
        <p:txBody>
          <a:bodyPr wrap="square" rtlCol="0">
            <a:spAutoFit/>
          </a:bodyPr>
          <a:lstStyle/>
          <a:p>
            <a:endParaRPr lang="en-GB" dirty="0"/>
          </a:p>
        </p:txBody>
      </p:sp>
      <p:sp>
        <p:nvSpPr>
          <p:cNvPr id="17" name="TextBox 16">
            <a:extLst>
              <a:ext uri="{FF2B5EF4-FFF2-40B4-BE49-F238E27FC236}">
                <a16:creationId xmlns:a16="http://schemas.microsoft.com/office/drawing/2014/main" id="{7F1AA645-AF4D-1AAF-48E8-C77883083611}"/>
              </a:ext>
            </a:extLst>
          </p:cNvPr>
          <p:cNvSpPr txBox="1"/>
          <p:nvPr/>
        </p:nvSpPr>
        <p:spPr>
          <a:xfrm>
            <a:off x="5471491" y="5055266"/>
            <a:ext cx="2445026" cy="369332"/>
          </a:xfrm>
          <a:prstGeom prst="rect">
            <a:avLst/>
          </a:prstGeom>
          <a:noFill/>
        </p:spPr>
        <p:txBody>
          <a:bodyPr wrap="square" rtlCol="0">
            <a:spAutoFit/>
          </a:bodyPr>
          <a:lstStyle/>
          <a:p>
            <a:pPr algn="ctr"/>
            <a:r>
              <a:rPr lang="en-GB" b="1" dirty="0">
                <a:latin typeface="Sassoon Infant Std" panose="020B0503020103030203" pitchFamily="34" charset="0"/>
              </a:rPr>
              <a:t>Vocabulary</a:t>
            </a:r>
          </a:p>
        </p:txBody>
      </p:sp>
      <p:sp>
        <p:nvSpPr>
          <p:cNvPr id="19" name="Rectangle 18">
            <a:extLst>
              <a:ext uri="{FF2B5EF4-FFF2-40B4-BE49-F238E27FC236}">
                <a16:creationId xmlns:a16="http://schemas.microsoft.com/office/drawing/2014/main" id="{9D22E554-F602-31D0-0748-77749AD2E543}"/>
              </a:ext>
            </a:extLst>
          </p:cNvPr>
          <p:cNvSpPr/>
          <p:nvPr/>
        </p:nvSpPr>
        <p:spPr>
          <a:xfrm>
            <a:off x="8582437" y="2876586"/>
            <a:ext cx="2753139" cy="142129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7D0087D-530E-DC14-371F-A196B8506BDE}"/>
              </a:ext>
            </a:extLst>
          </p:cNvPr>
          <p:cNvSpPr txBox="1"/>
          <p:nvPr/>
        </p:nvSpPr>
        <p:spPr>
          <a:xfrm>
            <a:off x="8736495" y="3060746"/>
            <a:ext cx="2445026" cy="1093305"/>
          </a:xfrm>
          <a:prstGeom prst="rect">
            <a:avLst/>
          </a:prstGeom>
          <a:solidFill>
            <a:schemeClr val="bg1"/>
          </a:solidFill>
        </p:spPr>
        <p:txBody>
          <a:bodyPr wrap="square" rtlCol="0">
            <a:spAutoFit/>
          </a:bodyPr>
          <a:lstStyle/>
          <a:p>
            <a:endParaRPr lang="en-GB" dirty="0"/>
          </a:p>
        </p:txBody>
      </p:sp>
      <p:sp>
        <p:nvSpPr>
          <p:cNvPr id="21" name="TextBox 20">
            <a:extLst>
              <a:ext uri="{FF2B5EF4-FFF2-40B4-BE49-F238E27FC236}">
                <a16:creationId xmlns:a16="http://schemas.microsoft.com/office/drawing/2014/main" id="{87E06B12-6EE7-C652-715B-3C2B858ED1A3}"/>
              </a:ext>
            </a:extLst>
          </p:cNvPr>
          <p:cNvSpPr txBox="1"/>
          <p:nvPr/>
        </p:nvSpPr>
        <p:spPr>
          <a:xfrm>
            <a:off x="8734006" y="3145733"/>
            <a:ext cx="2445027" cy="923330"/>
          </a:xfrm>
          <a:prstGeom prst="rect">
            <a:avLst/>
          </a:prstGeom>
          <a:noFill/>
        </p:spPr>
        <p:txBody>
          <a:bodyPr wrap="square" rtlCol="0">
            <a:spAutoFit/>
          </a:bodyPr>
          <a:lstStyle/>
          <a:p>
            <a:pPr algn="ctr"/>
            <a:r>
              <a:rPr lang="en-GB" b="1" dirty="0">
                <a:latin typeface="Sassoon Infant Std" panose="020B0503020103030203" pitchFamily="34" charset="0"/>
              </a:rPr>
              <a:t>Self-care,</a:t>
            </a:r>
          </a:p>
          <a:p>
            <a:pPr algn="ctr"/>
            <a:r>
              <a:rPr lang="en-GB" b="1" dirty="0">
                <a:latin typeface="Sassoon Infant Std" panose="020B0503020103030203" pitchFamily="34" charset="0"/>
              </a:rPr>
              <a:t>Healthy Eating </a:t>
            </a:r>
          </a:p>
          <a:p>
            <a:pPr algn="ctr"/>
            <a:r>
              <a:rPr lang="en-GB" b="1" dirty="0">
                <a:latin typeface="Sassoon Infant Std" panose="020B0503020103030203" pitchFamily="34" charset="0"/>
              </a:rPr>
              <a:t>and Oral Health </a:t>
            </a:r>
          </a:p>
        </p:txBody>
      </p:sp>
      <p:sp>
        <p:nvSpPr>
          <p:cNvPr id="22" name="Rectangle 21">
            <a:extLst>
              <a:ext uri="{FF2B5EF4-FFF2-40B4-BE49-F238E27FC236}">
                <a16:creationId xmlns:a16="http://schemas.microsoft.com/office/drawing/2014/main" id="{027A66DC-11A2-1440-5A98-EC0E91E9A06A}"/>
              </a:ext>
            </a:extLst>
          </p:cNvPr>
          <p:cNvSpPr/>
          <p:nvPr/>
        </p:nvSpPr>
        <p:spPr>
          <a:xfrm>
            <a:off x="8579949" y="4567029"/>
            <a:ext cx="2753139" cy="142129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B238275C-C133-B506-906F-69E2D53D3956}"/>
              </a:ext>
            </a:extLst>
          </p:cNvPr>
          <p:cNvSpPr txBox="1"/>
          <p:nvPr/>
        </p:nvSpPr>
        <p:spPr>
          <a:xfrm>
            <a:off x="8734007" y="4731024"/>
            <a:ext cx="2522058" cy="1108214"/>
          </a:xfrm>
          <a:prstGeom prst="rect">
            <a:avLst/>
          </a:prstGeom>
          <a:solidFill>
            <a:schemeClr val="bg1"/>
          </a:solidFill>
        </p:spPr>
        <p:txBody>
          <a:bodyPr wrap="square" rtlCol="0">
            <a:spAutoFit/>
          </a:bodyPr>
          <a:lstStyle/>
          <a:p>
            <a:endParaRPr lang="en-GB" dirty="0"/>
          </a:p>
        </p:txBody>
      </p:sp>
      <p:sp>
        <p:nvSpPr>
          <p:cNvPr id="24" name="TextBox 23">
            <a:extLst>
              <a:ext uri="{FF2B5EF4-FFF2-40B4-BE49-F238E27FC236}">
                <a16:creationId xmlns:a16="http://schemas.microsoft.com/office/drawing/2014/main" id="{BE55F5DA-12BE-D679-8555-F4BBD7A43BAC}"/>
              </a:ext>
            </a:extLst>
          </p:cNvPr>
          <p:cNvSpPr txBox="1"/>
          <p:nvPr/>
        </p:nvSpPr>
        <p:spPr>
          <a:xfrm>
            <a:off x="8681830" y="4830921"/>
            <a:ext cx="2574235" cy="923330"/>
          </a:xfrm>
          <a:prstGeom prst="rect">
            <a:avLst/>
          </a:prstGeom>
          <a:noFill/>
        </p:spPr>
        <p:txBody>
          <a:bodyPr wrap="square" rtlCol="0">
            <a:spAutoFit/>
          </a:bodyPr>
          <a:lstStyle/>
          <a:p>
            <a:pPr algn="ctr"/>
            <a:r>
              <a:rPr lang="en-GB" b="1" u="sng" dirty="0">
                <a:latin typeface="Sassoon Infant Std" panose="020B0503020103030203" pitchFamily="34" charset="0"/>
              </a:rPr>
              <a:t>Physical Development </a:t>
            </a:r>
            <a:r>
              <a:rPr lang="en-GB" b="1" dirty="0">
                <a:latin typeface="Sassoon Infant Std" panose="020B0503020103030203" pitchFamily="34" charset="0"/>
              </a:rPr>
              <a:t>Link between gross and fine motor skills</a:t>
            </a:r>
          </a:p>
        </p:txBody>
      </p:sp>
    </p:spTree>
    <p:extLst>
      <p:ext uri="{BB962C8B-B14F-4D97-AF65-F5344CB8AC3E}">
        <p14:creationId xmlns:p14="http://schemas.microsoft.com/office/powerpoint/2010/main" val="3239697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2762E-BC03-47E3-2DD5-15DBEFF919A7}"/>
              </a:ext>
            </a:extLst>
          </p:cNvPr>
          <p:cNvPicPr>
            <a:picLocks noChangeAspect="1"/>
          </p:cNvPicPr>
          <p:nvPr/>
        </p:nvPicPr>
        <p:blipFill>
          <a:blip r:embed="rId2"/>
          <a:stretch>
            <a:fillRect/>
          </a:stretch>
        </p:blipFill>
        <p:spPr>
          <a:xfrm>
            <a:off x="234706" y="34959"/>
            <a:ext cx="5052912" cy="6823041"/>
          </a:xfrm>
          <a:prstGeom prst="rect">
            <a:avLst/>
          </a:prstGeom>
        </p:spPr>
      </p:pic>
      <p:pic>
        <p:nvPicPr>
          <p:cNvPr id="5" name="Picture 4">
            <a:extLst>
              <a:ext uri="{FF2B5EF4-FFF2-40B4-BE49-F238E27FC236}">
                <a16:creationId xmlns:a16="http://schemas.microsoft.com/office/drawing/2014/main" id="{21378989-38BA-71DA-D49B-C703047F6714}"/>
              </a:ext>
            </a:extLst>
          </p:cNvPr>
          <p:cNvPicPr>
            <a:picLocks noChangeAspect="1"/>
          </p:cNvPicPr>
          <p:nvPr/>
        </p:nvPicPr>
        <p:blipFill>
          <a:blip r:embed="rId3"/>
          <a:stretch>
            <a:fillRect/>
          </a:stretch>
        </p:blipFill>
        <p:spPr>
          <a:xfrm>
            <a:off x="8291687" y="2464893"/>
            <a:ext cx="3051590" cy="4240708"/>
          </a:xfrm>
          <a:prstGeom prst="rect">
            <a:avLst/>
          </a:prstGeom>
        </p:spPr>
      </p:pic>
      <p:sp>
        <p:nvSpPr>
          <p:cNvPr id="6" name="TextBox 5">
            <a:extLst>
              <a:ext uri="{FF2B5EF4-FFF2-40B4-BE49-F238E27FC236}">
                <a16:creationId xmlns:a16="http://schemas.microsoft.com/office/drawing/2014/main" id="{B801FFBF-A5C8-8B5F-247F-650B7DC1B92B}"/>
              </a:ext>
            </a:extLst>
          </p:cNvPr>
          <p:cNvSpPr txBox="1"/>
          <p:nvPr/>
        </p:nvSpPr>
        <p:spPr>
          <a:xfrm>
            <a:off x="5477933" y="347133"/>
            <a:ext cx="6062134" cy="2031325"/>
          </a:xfrm>
          <a:prstGeom prst="rect">
            <a:avLst/>
          </a:prstGeom>
          <a:noFill/>
        </p:spPr>
        <p:txBody>
          <a:bodyPr wrap="square" rtlCol="0">
            <a:spAutoFit/>
          </a:bodyPr>
          <a:lstStyle/>
          <a:p>
            <a:r>
              <a:rPr lang="en-GB" dirty="0"/>
              <a:t>We use the Speech and Language Assessment and Support Programme ‘</a:t>
            </a:r>
            <a:r>
              <a:rPr lang="en-GB" dirty="0" err="1"/>
              <a:t>Wellcomm</a:t>
            </a:r>
            <a:r>
              <a:rPr lang="en-GB" dirty="0"/>
              <a:t>’ from the start of the year.  This was developed by and is used by Speech and Language Therapists.</a:t>
            </a:r>
          </a:p>
          <a:p>
            <a:r>
              <a:rPr lang="en-GB" dirty="0"/>
              <a:t>It helps us identify children who may need interventions for Speech and Language. Once identified, individual children are supported in school following the development programmes and support us in making referrals, if needed.</a:t>
            </a:r>
          </a:p>
        </p:txBody>
      </p:sp>
    </p:spTree>
    <p:extLst>
      <p:ext uri="{BB962C8B-B14F-4D97-AF65-F5344CB8AC3E}">
        <p14:creationId xmlns:p14="http://schemas.microsoft.com/office/powerpoint/2010/main" val="1208442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1635D0-3C59-295E-3FB5-91B09CC1AB5A}"/>
              </a:ext>
            </a:extLst>
          </p:cNvPr>
          <p:cNvPicPr>
            <a:picLocks noChangeAspect="1"/>
          </p:cNvPicPr>
          <p:nvPr/>
        </p:nvPicPr>
        <p:blipFill>
          <a:blip r:embed="rId2"/>
          <a:stretch>
            <a:fillRect/>
          </a:stretch>
        </p:blipFill>
        <p:spPr>
          <a:xfrm>
            <a:off x="5063065" y="2590566"/>
            <a:ext cx="6311329" cy="3568329"/>
          </a:xfrm>
          <a:prstGeom prst="rect">
            <a:avLst/>
          </a:prstGeom>
        </p:spPr>
      </p:pic>
      <p:sp>
        <p:nvSpPr>
          <p:cNvPr id="3" name="TextBox 2">
            <a:extLst>
              <a:ext uri="{FF2B5EF4-FFF2-40B4-BE49-F238E27FC236}">
                <a16:creationId xmlns:a16="http://schemas.microsoft.com/office/drawing/2014/main" id="{5105F325-C897-AD0B-E773-07E9602AC9A8}"/>
              </a:ext>
            </a:extLst>
          </p:cNvPr>
          <p:cNvSpPr txBox="1"/>
          <p:nvPr/>
        </p:nvSpPr>
        <p:spPr>
          <a:xfrm>
            <a:off x="228600" y="338667"/>
            <a:ext cx="11599333" cy="2251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r>
              <a:rPr kumimoji="0" lang="en-GB" sz="6000" b="0" i="0" u="none" strike="noStrike" kern="1200" cap="none" spc="0" normalizeH="0" baseline="0" noProof="0" dirty="0">
                <a:ln>
                  <a:noFill/>
                </a:ln>
                <a:solidFill>
                  <a:srgbClr val="0070C0"/>
                </a:solidFill>
                <a:effectLst/>
                <a:uLnTx/>
                <a:uFillTx/>
                <a:latin typeface="Sassoon Infant Std" panose="020B0503020103030203" pitchFamily="34" charset="0"/>
                <a:ea typeface="+mn-ea"/>
                <a:cs typeface="+mn-cs"/>
              </a:rPr>
              <a:t>Welcome!</a:t>
            </a:r>
          </a:p>
          <a:p>
            <a:pPr marL="228600" marR="0" lvl="0" indent="-228600" algn="l" defTabSz="914400" rtl="0" eaLnBrk="1" fontAlgn="auto" latinLnBrk="0" hangingPunct="1">
              <a:lnSpc>
                <a:spcPct val="100000"/>
              </a:lnSpc>
              <a:spcBef>
                <a:spcPts val="1000"/>
              </a:spcBef>
              <a:spcAft>
                <a:spcPts val="0"/>
              </a:spcAft>
              <a:buClrTx/>
              <a:buSzPct val="70000"/>
              <a:buFont typeface="Arial" panose="020B0604020202020204" pitchFamily="34" charset="0"/>
              <a:buChar char="•"/>
              <a:tabLst/>
              <a:defRPr/>
            </a:pPr>
            <a:r>
              <a:rPr kumimoji="0" lang="en-GB" sz="2400" b="0" i="0" u="none" strike="noStrike" kern="1200" cap="none" spc="0" normalizeH="0" baseline="0" noProof="0" dirty="0">
                <a:ln>
                  <a:noFill/>
                </a:ln>
                <a:solidFill>
                  <a:srgbClr val="293737"/>
                </a:solidFill>
                <a:effectLst/>
                <a:uLnTx/>
                <a:uFillTx/>
                <a:latin typeface="Sassoon Infant Std" panose="020B0503020103030203" pitchFamily="34" charset="0"/>
                <a:ea typeface="+mn-ea"/>
                <a:cs typeface="+mn-cs"/>
              </a:rPr>
              <a:t>This meeting and presentation aims to share information with new parents which we hope you will find useful in helping your child settle into school and make the most of their first year with us.</a:t>
            </a:r>
          </a:p>
        </p:txBody>
      </p:sp>
      <p:sp>
        <p:nvSpPr>
          <p:cNvPr id="4" name="TextBox 3">
            <a:extLst>
              <a:ext uri="{FF2B5EF4-FFF2-40B4-BE49-F238E27FC236}">
                <a16:creationId xmlns:a16="http://schemas.microsoft.com/office/drawing/2014/main" id="{51A8C556-E4A6-DB88-F119-7F6AEE9072E9}"/>
              </a:ext>
            </a:extLst>
          </p:cNvPr>
          <p:cNvSpPr txBox="1"/>
          <p:nvPr/>
        </p:nvSpPr>
        <p:spPr>
          <a:xfrm>
            <a:off x="301138" y="2869892"/>
            <a:ext cx="4431729" cy="287771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1000"/>
              </a:spcBef>
              <a:spcAft>
                <a:spcPts val="0"/>
              </a:spcAft>
              <a:buClrTx/>
              <a:buSzPct val="70000"/>
              <a:buFont typeface="Arial" panose="020B0604020202020204" pitchFamily="34" charset="0"/>
              <a:buChar char="•"/>
              <a:tabLst/>
              <a:defRPr/>
            </a:pPr>
            <a:r>
              <a:rPr kumimoji="0" lang="en-GB" sz="2400" b="0" i="0" u="none" strike="noStrike" kern="1200" cap="none" spc="0" normalizeH="0" baseline="0" noProof="0" dirty="0">
                <a:ln>
                  <a:noFill/>
                </a:ln>
                <a:solidFill>
                  <a:srgbClr val="293737"/>
                </a:solidFill>
                <a:effectLst/>
                <a:uLnTx/>
                <a:uFillTx/>
                <a:latin typeface="Sassoon Infant Std" panose="020B0503020103030203" pitchFamily="34" charset="0"/>
                <a:ea typeface="+mn-ea"/>
                <a:cs typeface="+mn-cs"/>
              </a:rPr>
              <a:t>The information will also be uploaded onto the school website.</a:t>
            </a:r>
          </a:p>
          <a:p>
            <a:pPr marR="0" lvl="0" algn="l" defTabSz="914400" rtl="0" eaLnBrk="1" fontAlgn="auto" latinLnBrk="0" hangingPunct="1">
              <a:lnSpc>
                <a:spcPct val="100000"/>
              </a:lnSpc>
              <a:spcBef>
                <a:spcPts val="1000"/>
              </a:spcBef>
              <a:spcAft>
                <a:spcPts val="0"/>
              </a:spcAft>
              <a:buClrTx/>
              <a:buSzPct val="70000"/>
              <a:tabLst/>
              <a:defRPr/>
            </a:pPr>
            <a:r>
              <a:rPr kumimoji="0" lang="en-GB" sz="2400" b="0" i="0" u="none" strike="noStrike" kern="1200" cap="none" spc="0" normalizeH="0" baseline="0" noProof="0" dirty="0">
                <a:ln>
                  <a:noFill/>
                </a:ln>
                <a:solidFill>
                  <a:srgbClr val="0070C0"/>
                </a:solidFill>
                <a:effectLst/>
                <a:uLnTx/>
                <a:uFillTx/>
                <a:latin typeface="Sassoon Infant Std" panose="020B0503020103030203" pitchFamily="34" charset="0"/>
                <a:ea typeface="+mn-ea"/>
                <a:cs typeface="+mn-cs"/>
                <a:hlinkClick r:id="rId3">
                  <a:extLst>
                    <a:ext uri="{A12FA001-AC4F-418D-AE19-62706E023703}">
                      <ahyp:hlinkClr xmlns:ahyp="http://schemas.microsoft.com/office/drawing/2018/hyperlinkcolor" val="tx"/>
                    </a:ext>
                  </a:extLst>
                </a:hlinkClick>
              </a:rPr>
              <a:t>www.willington.derbyshire.sch.uk</a:t>
            </a:r>
            <a:endParaRPr kumimoji="0" lang="en-GB" sz="2400" b="0" i="0" u="none" strike="noStrike" kern="1200" cap="none" spc="0" normalizeH="0" baseline="0" noProof="0" dirty="0">
              <a:ln>
                <a:noFill/>
              </a:ln>
              <a:solidFill>
                <a:srgbClr val="0070C0"/>
              </a:solidFill>
              <a:effectLst/>
              <a:uLnTx/>
              <a:uFillTx/>
              <a:latin typeface="Sassoon Infant Std" panose="020B0503020103030203" pitchFamily="34" charset="0"/>
              <a:ea typeface="+mn-ea"/>
              <a:cs typeface="+mn-cs"/>
            </a:endParaRPr>
          </a:p>
          <a:p>
            <a:pPr marR="0" lvl="0" algn="l" defTabSz="914400" rtl="0" eaLnBrk="1" fontAlgn="auto" latinLnBrk="0" hangingPunct="1">
              <a:lnSpc>
                <a:spcPct val="100000"/>
              </a:lnSpc>
              <a:spcBef>
                <a:spcPts val="1000"/>
              </a:spcBef>
              <a:spcAft>
                <a:spcPts val="0"/>
              </a:spcAft>
              <a:buClrTx/>
              <a:buSzPct val="70000"/>
              <a:tabLst/>
              <a:defRPr/>
            </a:pPr>
            <a:r>
              <a:rPr lang="en-GB" dirty="0">
                <a:latin typeface="Sassoon Infant Std" panose="020B0503020103030203" pitchFamily="34" charset="0"/>
              </a:rPr>
              <a:t>To find information relating to the reception class look under Class Pages link.</a:t>
            </a:r>
            <a:endParaRPr kumimoji="0" lang="en-GB" b="0" i="0" u="none" strike="noStrike" kern="1200" cap="none" spc="0" normalizeH="0" baseline="0" noProof="0" dirty="0">
              <a:ln>
                <a:noFill/>
              </a:ln>
              <a:effectLst/>
              <a:uLnTx/>
              <a:uFillTx/>
              <a:latin typeface="Sassoon Infant Std" panose="020B0503020103030203" pitchFamily="34" charset="0"/>
              <a:ea typeface="+mn-ea"/>
              <a:cs typeface="+mn-cs"/>
            </a:endParaRPr>
          </a:p>
          <a:p>
            <a:pPr marR="0" lvl="0" algn="l" defTabSz="914400" rtl="0" eaLnBrk="1" fontAlgn="auto" latinLnBrk="0" hangingPunct="1">
              <a:lnSpc>
                <a:spcPct val="100000"/>
              </a:lnSpc>
              <a:spcBef>
                <a:spcPts val="1000"/>
              </a:spcBef>
              <a:spcAft>
                <a:spcPts val="0"/>
              </a:spcAft>
              <a:buClrTx/>
              <a:buSzPct val="70000"/>
              <a:tabLst/>
              <a:defRPr/>
            </a:pPr>
            <a:endParaRPr lang="en-GB" sz="2400" dirty="0"/>
          </a:p>
        </p:txBody>
      </p:sp>
    </p:spTree>
    <p:extLst>
      <p:ext uri="{BB962C8B-B14F-4D97-AF65-F5344CB8AC3E}">
        <p14:creationId xmlns:p14="http://schemas.microsoft.com/office/powerpoint/2010/main" val="3111631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202951-EBD1-1911-BC31-418CC5B30E7A}"/>
              </a:ext>
            </a:extLst>
          </p:cNvPr>
          <p:cNvSpPr/>
          <p:nvPr/>
        </p:nvSpPr>
        <p:spPr>
          <a:xfrm>
            <a:off x="0" y="0"/>
            <a:ext cx="12192000" cy="685800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7D98F90-BA10-604A-9542-B5F1CA95DE24}"/>
              </a:ext>
            </a:extLst>
          </p:cNvPr>
          <p:cNvSpPr/>
          <p:nvPr/>
        </p:nvSpPr>
        <p:spPr>
          <a:xfrm>
            <a:off x="367748" y="447261"/>
            <a:ext cx="11469756" cy="58640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F3EE287-6FBF-AED8-FF8C-B8E8C3CF6DB5}"/>
              </a:ext>
            </a:extLst>
          </p:cNvPr>
          <p:cNvSpPr txBox="1"/>
          <p:nvPr/>
        </p:nvSpPr>
        <p:spPr>
          <a:xfrm>
            <a:off x="592480" y="634847"/>
            <a:ext cx="6806647" cy="5324535"/>
          </a:xfrm>
          <a:prstGeom prst="rect">
            <a:avLst/>
          </a:prstGeom>
          <a:noFill/>
        </p:spPr>
        <p:txBody>
          <a:bodyPr wrap="square" rtlCol="0">
            <a:spAutoFit/>
          </a:bodyPr>
          <a:lstStyle/>
          <a:p>
            <a:r>
              <a:rPr lang="en-GB" altLang="en-US" sz="2000" dirty="0">
                <a:latin typeface="Sassoon Primary Std" panose="020B0503020103030203" pitchFamily="34" charset="0"/>
                <a:cs typeface="Roboto" panose="02000000000000000000" pitchFamily="2" charset="0"/>
                <a:sym typeface="Roboto" panose="02000000000000000000" pitchFamily="2" charset="0"/>
              </a:rPr>
              <a:t>At the end of the reception year, children are assessed against the </a:t>
            </a:r>
            <a:r>
              <a:rPr lang="en-GB" altLang="en-US" sz="2000" b="1" dirty="0">
                <a:latin typeface="Sassoon Primary Std" panose="020B0503020103030203" pitchFamily="34" charset="0"/>
                <a:cs typeface="Roboto" panose="02000000000000000000" pitchFamily="2" charset="0"/>
                <a:sym typeface="Roboto" panose="02000000000000000000" pitchFamily="2" charset="0"/>
              </a:rPr>
              <a:t>17 Early Learning Goals and a profile is completed, </a:t>
            </a:r>
            <a:r>
              <a:rPr lang="en-GB" altLang="en-US" sz="2000" dirty="0">
                <a:latin typeface="Sassoon Primary Std" panose="020B0503020103030203" pitchFamily="34" charset="0"/>
                <a:cs typeface="Roboto" panose="02000000000000000000" pitchFamily="2" charset="0"/>
                <a:sym typeface="Roboto" panose="02000000000000000000" pitchFamily="2" charset="0"/>
              </a:rPr>
              <a:t>which is shared with the Year 1 teacher.  You will also be fully informed of the assessments that are made and it forms the basis of your annual parent report.</a:t>
            </a:r>
          </a:p>
          <a:p>
            <a:endParaRPr lang="en-GB" altLang="en-US" sz="2000" dirty="0">
              <a:latin typeface="Sassoon Primary Std" panose="020B0503020103030203" pitchFamily="34" charset="0"/>
              <a:cs typeface="Roboto" panose="02000000000000000000" pitchFamily="2" charset="0"/>
              <a:sym typeface="Roboto" panose="02000000000000000000" pitchFamily="2" charset="0"/>
            </a:endParaRPr>
          </a:p>
          <a:p>
            <a:r>
              <a:rPr lang="en-GB" altLang="en-US" sz="2000" dirty="0">
                <a:latin typeface="Sassoon Primary Std" panose="020B0503020103030203" pitchFamily="34" charset="0"/>
                <a:cs typeface="Roboto" panose="02000000000000000000" pitchFamily="2" charset="0"/>
                <a:sym typeface="Roboto" panose="02000000000000000000" pitchFamily="2" charset="0"/>
              </a:rPr>
              <a:t>It is important to remember that….</a:t>
            </a:r>
          </a:p>
          <a:p>
            <a:pPr marL="342900" indent="-342900">
              <a:buFont typeface="Arial" panose="020B0604020202020204" pitchFamily="34" charset="0"/>
              <a:buChar char="•"/>
            </a:pPr>
            <a:r>
              <a:rPr lang="en-GB" altLang="en-US" sz="2000" dirty="0">
                <a:latin typeface="Sassoon Primary Std" panose="020B0503020103030203" pitchFamily="34" charset="0"/>
                <a:cs typeface="Roboto" panose="02000000000000000000" pitchFamily="2" charset="0"/>
                <a:sym typeface="Roboto" panose="02000000000000000000" pitchFamily="2" charset="0"/>
              </a:rPr>
              <a:t>The ELGs are not the EYFS Curriculum</a:t>
            </a:r>
          </a:p>
          <a:p>
            <a:pPr marL="342900" indent="-342900">
              <a:buFont typeface="Arial" panose="020B0604020202020204" pitchFamily="34" charset="0"/>
              <a:buChar char="•"/>
            </a:pPr>
            <a:r>
              <a:rPr lang="en-GB" altLang="en-US" sz="2000" dirty="0">
                <a:latin typeface="Sassoon Primary Std" panose="020B0503020103030203" pitchFamily="34" charset="0"/>
                <a:cs typeface="Roboto" panose="02000000000000000000" pitchFamily="2" charset="0"/>
                <a:sym typeface="Roboto" panose="02000000000000000000" pitchFamily="2" charset="0"/>
              </a:rPr>
              <a:t>The ELGs are not a test. </a:t>
            </a:r>
          </a:p>
          <a:p>
            <a:pPr marL="342900" indent="-342900">
              <a:buFont typeface="Arial" panose="020B0604020202020204" pitchFamily="34" charset="0"/>
              <a:buChar char="•"/>
            </a:pPr>
            <a:r>
              <a:rPr lang="en-GB" altLang="en-US" sz="2000" dirty="0">
                <a:latin typeface="Sassoon Primary Std" panose="020B0503020103030203" pitchFamily="34" charset="0"/>
                <a:cs typeface="Roboto" panose="02000000000000000000" pitchFamily="2" charset="0"/>
                <a:sym typeface="Roboto" panose="02000000000000000000" pitchFamily="2" charset="0"/>
              </a:rPr>
              <a:t>We use what we already know about a child to make decisions.</a:t>
            </a:r>
          </a:p>
          <a:p>
            <a:pPr marL="342900" indent="-342900">
              <a:buFont typeface="Arial" panose="020B0604020202020204" pitchFamily="34" charset="0"/>
              <a:buChar char="•"/>
            </a:pPr>
            <a:r>
              <a:rPr lang="en-GB" altLang="en-US" sz="2000" dirty="0">
                <a:latin typeface="Sassoon Primary Std" panose="020B0503020103030203" pitchFamily="34" charset="0"/>
                <a:cs typeface="Roboto" panose="02000000000000000000" pitchFamily="2" charset="0"/>
                <a:sym typeface="Roboto" panose="02000000000000000000" pitchFamily="2" charset="0"/>
              </a:rPr>
              <a:t>It is a summative report.</a:t>
            </a:r>
          </a:p>
          <a:p>
            <a:endParaRPr lang="en-GB" altLang="en-US" sz="2000" dirty="0">
              <a:latin typeface="Sassoon Primary Std" panose="020B0503020103030203" pitchFamily="34" charset="0"/>
              <a:cs typeface="Roboto" panose="02000000000000000000" pitchFamily="2" charset="0"/>
              <a:sym typeface="Roboto" panose="02000000000000000000" pitchFamily="2" charset="0"/>
            </a:endParaRPr>
          </a:p>
          <a:p>
            <a:r>
              <a:rPr lang="en-GB" altLang="en-US" sz="2000" dirty="0">
                <a:latin typeface="Sassoon Primary Std" panose="020B0503020103030203" pitchFamily="34" charset="0"/>
                <a:cs typeface="Roboto" panose="02000000000000000000" pitchFamily="2" charset="0"/>
                <a:sym typeface="Roboto" panose="02000000000000000000" pitchFamily="2" charset="0"/>
              </a:rPr>
              <a:t>Changes have been made to the Early Learning Goals, so they better match up with the National Curriculum in Year 1. This helps teaching staff and the children to be better prepared for their move to Key Stage 1.</a:t>
            </a:r>
          </a:p>
        </p:txBody>
      </p:sp>
      <p:pic>
        <p:nvPicPr>
          <p:cNvPr id="25" name="Picture 24">
            <a:extLst>
              <a:ext uri="{FF2B5EF4-FFF2-40B4-BE49-F238E27FC236}">
                <a16:creationId xmlns:a16="http://schemas.microsoft.com/office/drawing/2014/main" id="{ADD3355C-EF92-7D23-D62E-C3C5538EFBF4}"/>
              </a:ext>
            </a:extLst>
          </p:cNvPr>
          <p:cNvPicPr>
            <a:picLocks noChangeAspect="1"/>
          </p:cNvPicPr>
          <p:nvPr/>
        </p:nvPicPr>
        <p:blipFill>
          <a:blip r:embed="rId2"/>
          <a:stretch>
            <a:fillRect/>
          </a:stretch>
        </p:blipFill>
        <p:spPr>
          <a:xfrm>
            <a:off x="9609668" y="634847"/>
            <a:ext cx="1973832" cy="2225400"/>
          </a:xfrm>
          <a:prstGeom prst="rect">
            <a:avLst/>
          </a:prstGeom>
        </p:spPr>
      </p:pic>
      <p:pic>
        <p:nvPicPr>
          <p:cNvPr id="27" name="Picture 26">
            <a:extLst>
              <a:ext uri="{FF2B5EF4-FFF2-40B4-BE49-F238E27FC236}">
                <a16:creationId xmlns:a16="http://schemas.microsoft.com/office/drawing/2014/main" id="{7D598063-5665-112E-1E77-F8BDC8F57C3B}"/>
              </a:ext>
            </a:extLst>
          </p:cNvPr>
          <p:cNvPicPr>
            <a:picLocks noChangeAspect="1"/>
          </p:cNvPicPr>
          <p:nvPr/>
        </p:nvPicPr>
        <p:blipFill>
          <a:blip r:embed="rId3"/>
          <a:stretch>
            <a:fillRect/>
          </a:stretch>
        </p:blipFill>
        <p:spPr>
          <a:xfrm>
            <a:off x="7399127" y="2974934"/>
            <a:ext cx="4184373" cy="2772382"/>
          </a:xfrm>
          <a:prstGeom prst="rect">
            <a:avLst/>
          </a:prstGeom>
        </p:spPr>
      </p:pic>
    </p:spTree>
    <p:extLst>
      <p:ext uri="{BB962C8B-B14F-4D97-AF65-F5344CB8AC3E}">
        <p14:creationId xmlns:p14="http://schemas.microsoft.com/office/powerpoint/2010/main" val="581511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3E9BA6-2887-5B06-9145-C04B50BEC9AF}"/>
              </a:ext>
            </a:extLst>
          </p:cNvPr>
          <p:cNvSpPr/>
          <p:nvPr/>
        </p:nvSpPr>
        <p:spPr>
          <a:xfrm>
            <a:off x="296517" y="308113"/>
            <a:ext cx="11598966" cy="6241774"/>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496F2E6-F248-7D84-E573-84ADAC263F17}"/>
              </a:ext>
            </a:extLst>
          </p:cNvPr>
          <p:cNvSpPr/>
          <p:nvPr/>
        </p:nvSpPr>
        <p:spPr>
          <a:xfrm>
            <a:off x="584200" y="601133"/>
            <a:ext cx="5774267" cy="58439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3F3FCAB-ED90-FAE3-BD9A-24AE2E425A1F}"/>
              </a:ext>
            </a:extLst>
          </p:cNvPr>
          <p:cNvSpPr txBox="1"/>
          <p:nvPr/>
        </p:nvSpPr>
        <p:spPr>
          <a:xfrm>
            <a:off x="821266" y="812800"/>
            <a:ext cx="5427133" cy="6186309"/>
          </a:xfrm>
          <a:prstGeom prst="rect">
            <a:avLst/>
          </a:prstGeom>
          <a:noFill/>
        </p:spPr>
        <p:txBody>
          <a:bodyPr wrap="square" rtlCol="0">
            <a:spAutoFit/>
          </a:bodyPr>
          <a:lstStyle/>
          <a:p>
            <a:r>
              <a:rPr lang="en-GB" b="1" u="sng" dirty="0">
                <a:latin typeface="Sassoon Infant Std" panose="020B0503020103030203" pitchFamily="34" charset="0"/>
              </a:rPr>
              <a:t>The Reception Baseline Assessment</a:t>
            </a:r>
          </a:p>
          <a:p>
            <a:r>
              <a:rPr lang="en-GB" dirty="0">
                <a:latin typeface="Sassoon Infant Std" panose="020B0503020103030203" pitchFamily="34" charset="0"/>
              </a:rPr>
              <a:t>The RBA became a </a:t>
            </a:r>
            <a:r>
              <a:rPr lang="en-GB" u="sng" dirty="0">
                <a:latin typeface="Sassoon Infant Std" panose="020B0503020103030203" pitchFamily="34" charset="0"/>
              </a:rPr>
              <a:t>statutory school assessment </a:t>
            </a:r>
            <a:r>
              <a:rPr lang="en-GB" dirty="0">
                <a:latin typeface="Sassoon Infant Std" panose="020B0503020103030203" pitchFamily="34" charset="0"/>
              </a:rPr>
              <a:t>for  pupils in Reception classes from September 2021.</a:t>
            </a:r>
          </a:p>
          <a:p>
            <a:endParaRPr lang="en-GB" dirty="0">
              <a:latin typeface="Sassoon Infant Std" panose="020B0503020103030203" pitchFamily="34" charset="0"/>
            </a:endParaRPr>
          </a:p>
          <a:p>
            <a:r>
              <a:rPr lang="en-GB" dirty="0">
                <a:latin typeface="Sassoon Infant Std" panose="020B0503020103030203" pitchFamily="34" charset="0"/>
              </a:rPr>
              <a:t>It provides a starting point to measure progress schools make with their pupils between reception and the end of primary school.</a:t>
            </a:r>
          </a:p>
          <a:p>
            <a:endParaRPr lang="en-GB" dirty="0">
              <a:latin typeface="Sassoon Infant Std" panose="020B0503020103030203" pitchFamily="34" charset="0"/>
            </a:endParaRPr>
          </a:p>
          <a:p>
            <a:r>
              <a:rPr lang="en-GB" dirty="0">
                <a:latin typeface="Sassoon Infant Std" panose="020B0503020103030203" pitchFamily="34" charset="0"/>
              </a:rPr>
              <a:t>It is interactive and practical, and teachers record results electronically to be submitted to the government.</a:t>
            </a:r>
          </a:p>
          <a:p>
            <a:r>
              <a:rPr lang="en-GB" dirty="0">
                <a:latin typeface="Sassoon Infant Std" panose="020B0503020103030203" pitchFamily="34" charset="0"/>
              </a:rPr>
              <a:t>It should take less than 20 minutes and it takes place during the first term in school.</a:t>
            </a:r>
          </a:p>
          <a:p>
            <a:endParaRPr lang="en-GB" dirty="0">
              <a:latin typeface="Sassoon Infant Std" panose="020B0503020103030203" pitchFamily="34" charset="0"/>
            </a:endParaRPr>
          </a:p>
          <a:p>
            <a:r>
              <a:rPr lang="en-GB" dirty="0">
                <a:latin typeface="Sassoon Infant Std" panose="020B0503020103030203" pitchFamily="34" charset="0"/>
              </a:rPr>
              <a:t>Assessments made are linked to the EYFS curriculum and include an assessment of Communication and Language, Literacy and Mathematics. </a:t>
            </a:r>
          </a:p>
          <a:p>
            <a:endParaRPr lang="en-GB" dirty="0">
              <a:latin typeface="Sassoon Infant Std" panose="020B0503020103030203" pitchFamily="34" charset="0"/>
            </a:endParaRPr>
          </a:p>
          <a:p>
            <a:r>
              <a:rPr lang="en-GB" dirty="0">
                <a:latin typeface="Sassoon Infant Std" panose="020B0503020103030203" pitchFamily="34" charset="0"/>
              </a:rPr>
              <a:t>Pupils do not ‘Pass’ or ‘Fail’.</a:t>
            </a: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a:p>
            <a:endParaRPr lang="en-GB" dirty="0">
              <a:latin typeface="Sassoon Infant Std" panose="020B0503020103030203" pitchFamily="34" charset="0"/>
            </a:endParaRPr>
          </a:p>
        </p:txBody>
      </p:sp>
      <p:pic>
        <p:nvPicPr>
          <p:cNvPr id="4" name="Picture 3">
            <a:extLst>
              <a:ext uri="{FF2B5EF4-FFF2-40B4-BE49-F238E27FC236}">
                <a16:creationId xmlns:a16="http://schemas.microsoft.com/office/drawing/2014/main" id="{28782FE7-90F9-240A-B282-2718742E172C}"/>
              </a:ext>
            </a:extLst>
          </p:cNvPr>
          <p:cNvPicPr>
            <a:picLocks noChangeAspect="1"/>
          </p:cNvPicPr>
          <p:nvPr/>
        </p:nvPicPr>
        <p:blipFill>
          <a:blip r:embed="rId2"/>
          <a:stretch>
            <a:fillRect/>
          </a:stretch>
        </p:blipFill>
        <p:spPr>
          <a:xfrm>
            <a:off x="6773148" y="601133"/>
            <a:ext cx="4353533" cy="574437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pic>
        <p:nvPicPr>
          <p:cNvPr id="3" name="Picture 2">
            <a:extLst>
              <a:ext uri="{FF2B5EF4-FFF2-40B4-BE49-F238E27FC236}">
                <a16:creationId xmlns:a16="http://schemas.microsoft.com/office/drawing/2014/main" id="{7153EC2C-D05E-E469-72C3-E0C9AA8323F9}"/>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1037E0-BC91-8C20-81C0-DA53A6AF9A7C}"/>
              </a:ext>
            </a:extLst>
          </p:cNvPr>
          <p:cNvSpPr>
            <a:spLocks noGrp="1"/>
          </p:cNvSpPr>
          <p:nvPr>
            <p:ph idx="1"/>
          </p:nvPr>
        </p:nvSpPr>
        <p:spPr>
          <a:xfrm>
            <a:off x="1284850" y="2135938"/>
            <a:ext cx="5632417" cy="3439557"/>
          </a:xfrm>
        </p:spPr>
        <p:txBody>
          <a:bodyPr vert="horz" lIns="91440" tIns="45720" rIns="91440" bIns="45720" rtlCol="0">
            <a:normAutofit/>
          </a:bodyPr>
          <a:lstStyle/>
          <a:p>
            <a:endParaRPr lang="en-US" dirty="0"/>
          </a:p>
          <a:p>
            <a:endParaRPr lang="en-US" dirty="0"/>
          </a:p>
          <a:p>
            <a:pPr marL="0"/>
            <a:endParaRPr lang="en-US" dirty="0"/>
          </a:p>
          <a:p>
            <a:pPr marL="0"/>
            <a:endParaRPr lang="en-US" dirty="0"/>
          </a:p>
          <a:p>
            <a:pPr marL="0"/>
            <a:endParaRPr lang="en-US" dirty="0"/>
          </a:p>
          <a:p>
            <a:pPr marL="0"/>
            <a:endParaRPr lang="en-US" dirty="0"/>
          </a:p>
        </p:txBody>
      </p:sp>
      <p:pic>
        <p:nvPicPr>
          <p:cNvPr id="7" name="Picture 6">
            <a:extLst>
              <a:ext uri="{FF2B5EF4-FFF2-40B4-BE49-F238E27FC236}">
                <a16:creationId xmlns:a16="http://schemas.microsoft.com/office/drawing/2014/main" id="{EBCB76C5-D90F-39B7-8709-84581DE97547}"/>
              </a:ext>
            </a:extLst>
          </p:cNvPr>
          <p:cNvPicPr>
            <a:picLocks noChangeAspect="1"/>
          </p:cNvPicPr>
          <p:nvPr/>
        </p:nvPicPr>
        <p:blipFill>
          <a:blip r:embed="rId2"/>
          <a:stretch>
            <a:fillRect/>
          </a:stretch>
        </p:blipFill>
        <p:spPr>
          <a:xfrm>
            <a:off x="10138838" y="831237"/>
            <a:ext cx="1245819" cy="1404018"/>
          </a:xfrm>
          <a:prstGeom prst="rect">
            <a:avLst/>
          </a:prstGeom>
        </p:spPr>
      </p:pic>
      <p:sp>
        <p:nvSpPr>
          <p:cNvPr id="4" name="TextBox 3">
            <a:extLst>
              <a:ext uri="{FF2B5EF4-FFF2-40B4-BE49-F238E27FC236}">
                <a16:creationId xmlns:a16="http://schemas.microsoft.com/office/drawing/2014/main" id="{B9963ACB-42B5-70CC-E156-FA45800736C2}"/>
              </a:ext>
            </a:extLst>
          </p:cNvPr>
          <p:cNvSpPr txBox="1"/>
          <p:nvPr/>
        </p:nvSpPr>
        <p:spPr>
          <a:xfrm>
            <a:off x="2522573" y="1210080"/>
            <a:ext cx="5165896" cy="646331"/>
          </a:xfrm>
          <a:prstGeom prst="rect">
            <a:avLst/>
          </a:prstGeom>
          <a:noFill/>
        </p:spPr>
        <p:txBody>
          <a:bodyPr wrap="square" rtlCol="0">
            <a:spAutoFit/>
          </a:bodyPr>
          <a:lstStyle/>
          <a:p>
            <a:r>
              <a:rPr lang="en-GB" sz="3600" b="1" u="sng" dirty="0">
                <a:latin typeface="Sassoon Infant Std" panose="020B0503020103030203" pitchFamily="34" charset="0"/>
              </a:rPr>
              <a:t>Reading and Phonics </a:t>
            </a:r>
          </a:p>
        </p:txBody>
      </p:sp>
      <p:sp>
        <p:nvSpPr>
          <p:cNvPr id="9" name="TextBox 8">
            <a:extLst>
              <a:ext uri="{FF2B5EF4-FFF2-40B4-BE49-F238E27FC236}">
                <a16:creationId xmlns:a16="http://schemas.microsoft.com/office/drawing/2014/main" id="{EF6014A2-3E34-60D8-D5B8-122A055C721B}"/>
              </a:ext>
            </a:extLst>
          </p:cNvPr>
          <p:cNvSpPr txBox="1"/>
          <p:nvPr/>
        </p:nvSpPr>
        <p:spPr>
          <a:xfrm>
            <a:off x="685799" y="2135938"/>
            <a:ext cx="10466667" cy="3416320"/>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assoon Infant Std" panose="020B0503020103030203" pitchFamily="34" charset="0"/>
              </a:rPr>
              <a:t>We use the </a:t>
            </a:r>
            <a:r>
              <a:rPr lang="en-GB" sz="2400" b="1" u="sng" dirty="0">
                <a:latin typeface="Sassoon Infant Std" panose="020B0503020103030203" pitchFamily="34" charset="0"/>
              </a:rPr>
              <a:t>Little Wandle Letters and Sounds Revised </a:t>
            </a:r>
            <a:r>
              <a:rPr lang="en-GB" sz="2400" dirty="0">
                <a:latin typeface="Sassoon Infant Std" panose="020B0503020103030203" pitchFamily="34" charset="0"/>
              </a:rPr>
              <a:t>to teach children about the sounds (phonemes) of our spoken words and the letters (graphemes) that are used to write them down.</a:t>
            </a:r>
          </a:p>
          <a:p>
            <a:pPr marL="342900" indent="-342900">
              <a:buFont typeface="Arial" panose="020B0604020202020204" pitchFamily="34" charset="0"/>
              <a:buChar char="•"/>
            </a:pPr>
            <a:r>
              <a:rPr lang="en-GB" sz="2400" dirty="0">
                <a:latin typeface="Sassoon Infant Std" panose="020B0503020103030203" pitchFamily="34" charset="0"/>
              </a:rPr>
              <a:t>This is a government agreed systematic, synthetic phonic learning programme which the children start learning from the first full days in school.</a:t>
            </a:r>
          </a:p>
          <a:p>
            <a:pPr marL="342900" indent="-342900">
              <a:buFont typeface="Arial" panose="020B0604020202020204" pitchFamily="34" charset="0"/>
              <a:buChar char="•"/>
            </a:pPr>
            <a:r>
              <a:rPr lang="en-GB" sz="2400" dirty="0">
                <a:latin typeface="Sassoon Infant Std" panose="020B0503020103030203" pitchFamily="34" charset="0"/>
              </a:rPr>
              <a:t>Knowledge and skills are built up progressively throughout Reception and into Year 1. This prepares them for a statutory Phonics Screening Check, which takes place at the end of Year 1. </a:t>
            </a:r>
          </a:p>
          <a:p>
            <a:pPr marL="342900" indent="-342900">
              <a:buFont typeface="Arial" panose="020B0604020202020204" pitchFamily="34" charset="0"/>
              <a:buChar char="•"/>
            </a:pPr>
            <a:r>
              <a:rPr lang="en-GB" sz="2400" dirty="0">
                <a:latin typeface="Sassoon Infant Std" panose="020B0503020103030203" pitchFamily="34" charset="0"/>
              </a:rPr>
              <a:t>Phonics is taught </a:t>
            </a:r>
            <a:r>
              <a:rPr lang="en-GB" sz="2400" b="1" dirty="0">
                <a:latin typeface="Sassoon Infant Std" panose="020B0503020103030203" pitchFamily="34" charset="0"/>
              </a:rPr>
              <a:t>every day</a:t>
            </a:r>
            <a:r>
              <a:rPr lang="en-GB" sz="2400" dirty="0">
                <a:latin typeface="Sassoon Infant Std" panose="020B0503020103030203" pitchFamily="34" charset="0"/>
              </a:rPr>
              <a:t>.</a:t>
            </a:r>
          </a:p>
        </p:txBody>
      </p:sp>
      <p:pic>
        <p:nvPicPr>
          <p:cNvPr id="5" name="Picture 4">
            <a:extLst>
              <a:ext uri="{FF2B5EF4-FFF2-40B4-BE49-F238E27FC236}">
                <a16:creationId xmlns:a16="http://schemas.microsoft.com/office/drawing/2014/main" id="{6377ED74-BD20-1B61-4F5D-AAA4EE768792}"/>
              </a:ext>
            </a:extLst>
          </p:cNvPr>
          <p:cNvPicPr>
            <a:picLocks noChangeAspect="1"/>
          </p:cNvPicPr>
          <p:nvPr/>
        </p:nvPicPr>
        <p:blipFill>
          <a:blip r:embed="rId3"/>
          <a:stretch>
            <a:fillRect/>
          </a:stretch>
        </p:blipFill>
        <p:spPr>
          <a:xfrm>
            <a:off x="807343" y="744667"/>
            <a:ext cx="1245819" cy="1159084"/>
          </a:xfrm>
          <a:prstGeom prst="rect">
            <a:avLst/>
          </a:prstGeom>
        </p:spPr>
      </p:pic>
    </p:spTree>
    <p:extLst>
      <p:ext uri="{BB962C8B-B14F-4D97-AF65-F5344CB8AC3E}">
        <p14:creationId xmlns:p14="http://schemas.microsoft.com/office/powerpoint/2010/main" val="436832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1037E0-BC91-8C20-81C0-DA53A6AF9A7C}"/>
              </a:ext>
            </a:extLst>
          </p:cNvPr>
          <p:cNvSpPr>
            <a:spLocks noGrp="1"/>
          </p:cNvSpPr>
          <p:nvPr>
            <p:ph idx="1"/>
          </p:nvPr>
        </p:nvSpPr>
        <p:spPr>
          <a:xfrm>
            <a:off x="1284850" y="2135938"/>
            <a:ext cx="5632417" cy="3439557"/>
          </a:xfrm>
        </p:spPr>
        <p:txBody>
          <a:bodyPr vert="horz" lIns="91440" tIns="45720" rIns="91440" bIns="45720" rtlCol="0">
            <a:normAutofit/>
          </a:bodyPr>
          <a:lstStyle/>
          <a:p>
            <a:endParaRPr lang="en-US" dirty="0"/>
          </a:p>
          <a:p>
            <a:endParaRPr lang="en-US" dirty="0"/>
          </a:p>
          <a:p>
            <a:pPr marL="0"/>
            <a:endParaRPr lang="en-US" dirty="0"/>
          </a:p>
          <a:p>
            <a:pPr marL="0"/>
            <a:endParaRPr lang="en-US" dirty="0"/>
          </a:p>
          <a:p>
            <a:pPr marL="0"/>
            <a:endParaRPr lang="en-US" dirty="0"/>
          </a:p>
          <a:p>
            <a:pPr marL="0"/>
            <a:endParaRPr lang="en-US" dirty="0"/>
          </a:p>
        </p:txBody>
      </p:sp>
      <p:pic>
        <p:nvPicPr>
          <p:cNvPr id="7" name="Picture 6">
            <a:extLst>
              <a:ext uri="{FF2B5EF4-FFF2-40B4-BE49-F238E27FC236}">
                <a16:creationId xmlns:a16="http://schemas.microsoft.com/office/drawing/2014/main" id="{EBCB76C5-D90F-39B7-8709-84581DE97547}"/>
              </a:ext>
            </a:extLst>
          </p:cNvPr>
          <p:cNvPicPr>
            <a:picLocks noChangeAspect="1"/>
          </p:cNvPicPr>
          <p:nvPr/>
        </p:nvPicPr>
        <p:blipFill>
          <a:blip r:embed="rId2"/>
          <a:stretch>
            <a:fillRect/>
          </a:stretch>
        </p:blipFill>
        <p:spPr>
          <a:xfrm>
            <a:off x="10084183" y="870993"/>
            <a:ext cx="1245819" cy="1404018"/>
          </a:xfrm>
          <a:prstGeom prst="rect">
            <a:avLst/>
          </a:prstGeom>
        </p:spPr>
      </p:pic>
      <p:sp>
        <p:nvSpPr>
          <p:cNvPr id="4" name="TextBox 3">
            <a:extLst>
              <a:ext uri="{FF2B5EF4-FFF2-40B4-BE49-F238E27FC236}">
                <a16:creationId xmlns:a16="http://schemas.microsoft.com/office/drawing/2014/main" id="{B9963ACB-42B5-70CC-E156-FA45800736C2}"/>
              </a:ext>
            </a:extLst>
          </p:cNvPr>
          <p:cNvSpPr txBox="1"/>
          <p:nvPr/>
        </p:nvSpPr>
        <p:spPr>
          <a:xfrm>
            <a:off x="1074037" y="1041934"/>
            <a:ext cx="3790850" cy="646331"/>
          </a:xfrm>
          <a:prstGeom prst="rect">
            <a:avLst/>
          </a:prstGeom>
          <a:noFill/>
        </p:spPr>
        <p:txBody>
          <a:bodyPr wrap="square" rtlCol="0">
            <a:spAutoFit/>
          </a:bodyPr>
          <a:lstStyle/>
          <a:p>
            <a:r>
              <a:rPr lang="en-GB" sz="3600" b="1" u="sng" dirty="0">
                <a:latin typeface="Sassoon Infant Std" panose="020B0503020103030203" pitchFamily="34" charset="0"/>
              </a:rPr>
              <a:t>Mathematics </a:t>
            </a:r>
          </a:p>
        </p:txBody>
      </p:sp>
      <p:sp>
        <p:nvSpPr>
          <p:cNvPr id="9" name="TextBox 8">
            <a:extLst>
              <a:ext uri="{FF2B5EF4-FFF2-40B4-BE49-F238E27FC236}">
                <a16:creationId xmlns:a16="http://schemas.microsoft.com/office/drawing/2014/main" id="{EF6014A2-3E34-60D8-D5B8-122A055C721B}"/>
              </a:ext>
            </a:extLst>
          </p:cNvPr>
          <p:cNvSpPr txBox="1"/>
          <p:nvPr/>
        </p:nvSpPr>
        <p:spPr>
          <a:xfrm>
            <a:off x="734732" y="1937709"/>
            <a:ext cx="9972359"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assoon Infant Std" panose="020B0503020103030203" pitchFamily="34" charset="0"/>
              </a:rPr>
              <a:t>Counting and maths fluency lessons take place every day.</a:t>
            </a:r>
          </a:p>
          <a:p>
            <a:pPr marL="342900" indent="-342900">
              <a:buFont typeface="Arial" panose="020B0604020202020204" pitchFamily="34" charset="0"/>
              <a:buChar char="•"/>
            </a:pPr>
            <a:r>
              <a:rPr lang="en-GB" sz="2400" dirty="0">
                <a:latin typeface="Sassoon Infant Std" panose="020B0503020103030203" pitchFamily="34" charset="0"/>
              </a:rPr>
              <a:t>Focus is on mathematical thinking and talking through well-structured and planned play activities. </a:t>
            </a:r>
          </a:p>
          <a:p>
            <a:pPr marL="342900" indent="-342900">
              <a:buFont typeface="Arial" panose="020B0604020202020204" pitchFamily="34" charset="0"/>
              <a:buChar char="•"/>
            </a:pPr>
            <a:r>
              <a:rPr lang="en-GB" sz="2400" dirty="0">
                <a:latin typeface="Sassoon Infant Std" panose="020B0503020103030203" pitchFamily="34" charset="0"/>
              </a:rPr>
              <a:t>Specific mathematics areas set up everyday indoors and outdoors for the children to access in their play.</a:t>
            </a:r>
          </a:p>
          <a:p>
            <a:pPr marL="342900" indent="-342900">
              <a:buFont typeface="Arial" panose="020B0604020202020204" pitchFamily="34" charset="0"/>
              <a:buChar char="•"/>
            </a:pPr>
            <a:r>
              <a:rPr lang="en-GB" sz="2400" dirty="0">
                <a:latin typeface="Sassoon Infant Std" panose="020B0503020103030203" pitchFamily="34" charset="0"/>
              </a:rPr>
              <a:t>Mathematical concepts are revisited often to ensure knowledge is embedded.</a:t>
            </a:r>
          </a:p>
          <a:p>
            <a:pPr marL="342900" indent="-342900">
              <a:buFont typeface="Arial" panose="020B0604020202020204" pitchFamily="34" charset="0"/>
              <a:buChar char="•"/>
            </a:pPr>
            <a:r>
              <a:rPr lang="en-GB" sz="2400" dirty="0">
                <a:latin typeface="Sassoon Infant Std" panose="020B0503020103030203" pitchFamily="34" charset="0"/>
              </a:rPr>
              <a:t>Lots of opportunity given to develop the understanding of number, shape, measure and spatial thinking. </a:t>
            </a:r>
          </a:p>
        </p:txBody>
      </p:sp>
      <p:pic>
        <p:nvPicPr>
          <p:cNvPr id="8" name="Picture 7">
            <a:extLst>
              <a:ext uri="{FF2B5EF4-FFF2-40B4-BE49-F238E27FC236}">
                <a16:creationId xmlns:a16="http://schemas.microsoft.com/office/drawing/2014/main" id="{F998DA2B-7AA0-2A8F-BB5E-FB537BB6BEE2}"/>
              </a:ext>
            </a:extLst>
          </p:cNvPr>
          <p:cNvPicPr>
            <a:picLocks noChangeAspect="1"/>
          </p:cNvPicPr>
          <p:nvPr/>
        </p:nvPicPr>
        <p:blipFill>
          <a:blip r:embed="rId3"/>
          <a:stretch>
            <a:fillRect/>
          </a:stretch>
        </p:blipFill>
        <p:spPr>
          <a:xfrm>
            <a:off x="9826307" y="4752942"/>
            <a:ext cx="1223684" cy="1404018"/>
          </a:xfrm>
          <a:prstGeom prst="rect">
            <a:avLst/>
          </a:prstGeom>
        </p:spPr>
      </p:pic>
      <p:pic>
        <p:nvPicPr>
          <p:cNvPr id="5" name="Picture 4">
            <a:extLst>
              <a:ext uri="{FF2B5EF4-FFF2-40B4-BE49-F238E27FC236}">
                <a16:creationId xmlns:a16="http://schemas.microsoft.com/office/drawing/2014/main" id="{26631709-A974-812D-0267-0E9E173ACC8A}"/>
              </a:ext>
            </a:extLst>
          </p:cNvPr>
          <p:cNvPicPr>
            <a:picLocks noChangeAspect="1"/>
          </p:cNvPicPr>
          <p:nvPr/>
        </p:nvPicPr>
        <p:blipFill>
          <a:blip r:embed="rId4"/>
          <a:stretch>
            <a:fillRect/>
          </a:stretch>
        </p:blipFill>
        <p:spPr>
          <a:xfrm>
            <a:off x="5821644" y="4752941"/>
            <a:ext cx="3624092" cy="1298471"/>
          </a:xfrm>
          <a:prstGeom prst="rect">
            <a:avLst/>
          </a:prstGeom>
        </p:spPr>
      </p:pic>
    </p:spTree>
    <p:extLst>
      <p:ext uri="{BB962C8B-B14F-4D97-AF65-F5344CB8AC3E}">
        <p14:creationId xmlns:p14="http://schemas.microsoft.com/office/powerpoint/2010/main" val="1100546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1037E0-BC91-8C20-81C0-DA53A6AF9A7C}"/>
              </a:ext>
            </a:extLst>
          </p:cNvPr>
          <p:cNvSpPr>
            <a:spLocks noGrp="1"/>
          </p:cNvSpPr>
          <p:nvPr>
            <p:ph idx="1"/>
          </p:nvPr>
        </p:nvSpPr>
        <p:spPr>
          <a:xfrm>
            <a:off x="1284850" y="2135938"/>
            <a:ext cx="6339840" cy="3439557"/>
          </a:xfrm>
        </p:spPr>
        <p:txBody>
          <a:bodyPr vert="horz" lIns="91440" tIns="45720" rIns="91440" bIns="45720" rtlCol="0">
            <a:normAutofit/>
          </a:bodyPr>
          <a:lstStyle/>
          <a:p>
            <a:endParaRPr lang="en-US" dirty="0"/>
          </a:p>
          <a:p>
            <a:endParaRPr lang="en-US" dirty="0"/>
          </a:p>
          <a:p>
            <a:pPr marL="0"/>
            <a:endParaRPr lang="en-US" dirty="0"/>
          </a:p>
          <a:p>
            <a:pPr marL="0"/>
            <a:endParaRPr lang="en-US" dirty="0"/>
          </a:p>
          <a:p>
            <a:pPr marL="0"/>
            <a:endParaRPr lang="en-US" dirty="0"/>
          </a:p>
          <a:p>
            <a:pPr marL="0"/>
            <a:endParaRPr lang="en-US" dirty="0"/>
          </a:p>
        </p:txBody>
      </p:sp>
      <p:pic>
        <p:nvPicPr>
          <p:cNvPr id="7" name="Picture 6">
            <a:extLst>
              <a:ext uri="{FF2B5EF4-FFF2-40B4-BE49-F238E27FC236}">
                <a16:creationId xmlns:a16="http://schemas.microsoft.com/office/drawing/2014/main" id="{EBCB76C5-D90F-39B7-8709-84581DE97547}"/>
              </a:ext>
            </a:extLst>
          </p:cNvPr>
          <p:cNvPicPr>
            <a:picLocks noChangeAspect="1"/>
          </p:cNvPicPr>
          <p:nvPr/>
        </p:nvPicPr>
        <p:blipFill>
          <a:blip r:embed="rId2"/>
          <a:stretch>
            <a:fillRect/>
          </a:stretch>
        </p:blipFill>
        <p:spPr>
          <a:xfrm>
            <a:off x="9982205" y="938193"/>
            <a:ext cx="1245819" cy="1404018"/>
          </a:xfrm>
          <a:prstGeom prst="rect">
            <a:avLst/>
          </a:prstGeom>
        </p:spPr>
      </p:pic>
      <p:sp>
        <p:nvSpPr>
          <p:cNvPr id="4" name="TextBox 3">
            <a:extLst>
              <a:ext uri="{FF2B5EF4-FFF2-40B4-BE49-F238E27FC236}">
                <a16:creationId xmlns:a16="http://schemas.microsoft.com/office/drawing/2014/main" id="{B9963ACB-42B5-70CC-E156-FA45800736C2}"/>
              </a:ext>
            </a:extLst>
          </p:cNvPr>
          <p:cNvSpPr txBox="1"/>
          <p:nvPr/>
        </p:nvSpPr>
        <p:spPr>
          <a:xfrm>
            <a:off x="1437444" y="1820354"/>
            <a:ext cx="4556956" cy="461665"/>
          </a:xfrm>
          <a:prstGeom prst="rect">
            <a:avLst/>
          </a:prstGeom>
          <a:noFill/>
        </p:spPr>
        <p:txBody>
          <a:bodyPr wrap="square" rtlCol="0">
            <a:spAutoFit/>
          </a:bodyPr>
          <a:lstStyle/>
          <a:p>
            <a:r>
              <a:rPr lang="en-GB" sz="2400" b="1" u="sng" dirty="0">
                <a:latin typeface="Sassoon Infant Std" panose="020B0503020103030203" pitchFamily="34" charset="0"/>
              </a:rPr>
              <a:t>Current Reception Topics </a:t>
            </a:r>
          </a:p>
        </p:txBody>
      </p:sp>
      <p:sp>
        <p:nvSpPr>
          <p:cNvPr id="9" name="TextBox 8">
            <a:extLst>
              <a:ext uri="{FF2B5EF4-FFF2-40B4-BE49-F238E27FC236}">
                <a16:creationId xmlns:a16="http://schemas.microsoft.com/office/drawing/2014/main" id="{EF6014A2-3E34-60D8-D5B8-122A055C721B}"/>
              </a:ext>
            </a:extLst>
          </p:cNvPr>
          <p:cNvSpPr txBox="1"/>
          <p:nvPr/>
        </p:nvSpPr>
        <p:spPr>
          <a:xfrm>
            <a:off x="1437443" y="4398624"/>
            <a:ext cx="9713157" cy="1200329"/>
          </a:xfrm>
          <a:prstGeom prst="rect">
            <a:avLst/>
          </a:prstGeom>
          <a:noFill/>
        </p:spPr>
        <p:txBody>
          <a:bodyPr wrap="square" rtlCol="0">
            <a:spAutoFit/>
          </a:bodyPr>
          <a:lstStyle/>
          <a:p>
            <a:r>
              <a:rPr lang="en-GB" sz="2400" dirty="0">
                <a:latin typeface="Sassoon Infant Std" panose="020B0503020103030203" pitchFamily="34" charset="0"/>
              </a:rPr>
              <a:t>Each half term, an overview will be shared with you with details of the learning taking place relating to these topics. </a:t>
            </a:r>
          </a:p>
          <a:p>
            <a:r>
              <a:rPr lang="en-GB" sz="2400" dirty="0">
                <a:latin typeface="Sassoon Infant Std" panose="020B0503020103030203" pitchFamily="34" charset="0"/>
              </a:rPr>
              <a:t>It will also be available on our class page on the website.  </a:t>
            </a:r>
          </a:p>
        </p:txBody>
      </p:sp>
      <p:graphicFrame>
        <p:nvGraphicFramePr>
          <p:cNvPr id="10" name="Table 10">
            <a:extLst>
              <a:ext uri="{FF2B5EF4-FFF2-40B4-BE49-F238E27FC236}">
                <a16:creationId xmlns:a16="http://schemas.microsoft.com/office/drawing/2014/main" id="{97F2573E-A793-BB13-941F-B3B8A5EDDF05}"/>
              </a:ext>
            </a:extLst>
          </p:cNvPr>
          <p:cNvGraphicFramePr>
            <a:graphicFrameLocks noGrp="1"/>
          </p:cNvGraphicFramePr>
          <p:nvPr>
            <p:extLst>
              <p:ext uri="{D42A27DB-BD31-4B8C-83A1-F6EECF244321}">
                <p14:modId xmlns:p14="http://schemas.microsoft.com/office/powerpoint/2010/main" val="1520720077"/>
              </p:ext>
            </p:extLst>
          </p:nvPr>
        </p:nvGraphicFramePr>
        <p:xfrm>
          <a:off x="1137821" y="2619165"/>
          <a:ext cx="9713157" cy="1684719"/>
        </p:xfrm>
        <a:graphic>
          <a:graphicData uri="http://schemas.openxmlformats.org/drawingml/2006/table">
            <a:tbl>
              <a:tblPr firstRow="1" bandRow="1">
                <a:tableStyleId>{5C22544A-7EE6-4342-B048-85BDC9FD1C3A}</a:tableStyleId>
              </a:tblPr>
              <a:tblGrid>
                <a:gridCol w="1618860">
                  <a:extLst>
                    <a:ext uri="{9D8B030D-6E8A-4147-A177-3AD203B41FA5}">
                      <a16:colId xmlns:a16="http://schemas.microsoft.com/office/drawing/2014/main" val="733844913"/>
                    </a:ext>
                  </a:extLst>
                </a:gridCol>
                <a:gridCol w="1823474">
                  <a:extLst>
                    <a:ext uri="{9D8B030D-6E8A-4147-A177-3AD203B41FA5}">
                      <a16:colId xmlns:a16="http://schemas.microsoft.com/office/drawing/2014/main" val="2928024249"/>
                    </a:ext>
                  </a:extLst>
                </a:gridCol>
                <a:gridCol w="1854852">
                  <a:extLst>
                    <a:ext uri="{9D8B030D-6E8A-4147-A177-3AD203B41FA5}">
                      <a16:colId xmlns:a16="http://schemas.microsoft.com/office/drawing/2014/main" val="1616341758"/>
                    </a:ext>
                  </a:extLst>
                </a:gridCol>
                <a:gridCol w="1611085">
                  <a:extLst>
                    <a:ext uri="{9D8B030D-6E8A-4147-A177-3AD203B41FA5}">
                      <a16:colId xmlns:a16="http://schemas.microsoft.com/office/drawing/2014/main" val="3193269867"/>
                    </a:ext>
                  </a:extLst>
                </a:gridCol>
                <a:gridCol w="1484086">
                  <a:extLst>
                    <a:ext uri="{9D8B030D-6E8A-4147-A177-3AD203B41FA5}">
                      <a16:colId xmlns:a16="http://schemas.microsoft.com/office/drawing/2014/main" val="2551659797"/>
                    </a:ext>
                  </a:extLst>
                </a:gridCol>
                <a:gridCol w="1320800">
                  <a:extLst>
                    <a:ext uri="{9D8B030D-6E8A-4147-A177-3AD203B41FA5}">
                      <a16:colId xmlns:a16="http://schemas.microsoft.com/office/drawing/2014/main" val="3756417511"/>
                    </a:ext>
                  </a:extLst>
                </a:gridCol>
              </a:tblGrid>
              <a:tr h="770319">
                <a:tc>
                  <a:txBody>
                    <a:bodyPr/>
                    <a:lstStyle/>
                    <a:p>
                      <a:r>
                        <a:rPr lang="en-GB" dirty="0"/>
                        <a:t>Autumn Term 1</a:t>
                      </a:r>
                    </a:p>
                  </a:txBody>
                  <a:tcPr/>
                </a:tc>
                <a:tc>
                  <a:txBody>
                    <a:bodyPr/>
                    <a:lstStyle/>
                    <a:p>
                      <a:r>
                        <a:rPr lang="en-GB" dirty="0"/>
                        <a:t>Autumn Term 2</a:t>
                      </a:r>
                    </a:p>
                  </a:txBody>
                  <a:tcPr/>
                </a:tc>
                <a:tc>
                  <a:txBody>
                    <a:bodyPr/>
                    <a:lstStyle/>
                    <a:p>
                      <a:r>
                        <a:rPr lang="en-GB" dirty="0"/>
                        <a:t>Spring Term 1</a:t>
                      </a:r>
                    </a:p>
                  </a:txBody>
                  <a:tcPr/>
                </a:tc>
                <a:tc>
                  <a:txBody>
                    <a:bodyPr/>
                    <a:lstStyle/>
                    <a:p>
                      <a:r>
                        <a:rPr lang="en-GB" dirty="0"/>
                        <a:t>Spring Term 2</a:t>
                      </a:r>
                    </a:p>
                  </a:txBody>
                  <a:tcPr/>
                </a:tc>
                <a:tc>
                  <a:txBody>
                    <a:bodyPr/>
                    <a:lstStyle/>
                    <a:p>
                      <a:r>
                        <a:rPr lang="en-GB" dirty="0"/>
                        <a:t>Summer Term 1</a:t>
                      </a:r>
                    </a:p>
                  </a:txBody>
                  <a:tcPr/>
                </a:tc>
                <a:tc>
                  <a:txBody>
                    <a:bodyPr/>
                    <a:lstStyle/>
                    <a:p>
                      <a:r>
                        <a:rPr lang="en-GB" dirty="0"/>
                        <a:t>Summer Term 2</a:t>
                      </a:r>
                    </a:p>
                  </a:txBody>
                  <a:tcPr/>
                </a:tc>
                <a:extLst>
                  <a:ext uri="{0D108BD9-81ED-4DB2-BD59-A6C34878D82A}">
                    <a16:rowId xmlns:a16="http://schemas.microsoft.com/office/drawing/2014/main" val="2393245213"/>
                  </a:ext>
                </a:extLst>
              </a:tr>
              <a:tr h="770319">
                <a:tc>
                  <a:txBody>
                    <a:bodyPr/>
                    <a:lstStyle/>
                    <a:p>
                      <a:r>
                        <a:rPr lang="en-GB" dirty="0"/>
                        <a:t>It’s Good to be Me!</a:t>
                      </a:r>
                    </a:p>
                  </a:txBody>
                  <a:tcPr/>
                </a:tc>
                <a:tc>
                  <a:txBody>
                    <a:bodyPr/>
                    <a:lstStyle/>
                    <a:p>
                      <a:r>
                        <a:rPr lang="en-GB" dirty="0"/>
                        <a:t>Awesome Autumn Celebrations</a:t>
                      </a:r>
                    </a:p>
                  </a:txBody>
                  <a:tcPr/>
                </a:tc>
                <a:tc>
                  <a:txBody>
                    <a:bodyPr/>
                    <a:lstStyle/>
                    <a:p>
                      <a:r>
                        <a:rPr lang="en-GB" dirty="0"/>
                        <a:t>Our Wonderful World </a:t>
                      </a:r>
                    </a:p>
                  </a:txBody>
                  <a:tcPr/>
                </a:tc>
                <a:tc>
                  <a:txBody>
                    <a:bodyPr/>
                    <a:lstStyle/>
                    <a:p>
                      <a:r>
                        <a:rPr lang="en-GB" dirty="0"/>
                        <a:t>Growing and Changing</a:t>
                      </a:r>
                    </a:p>
                  </a:txBody>
                  <a:tcPr/>
                </a:tc>
                <a:tc>
                  <a:txBody>
                    <a:bodyPr/>
                    <a:lstStyle/>
                    <a:p>
                      <a:r>
                        <a:rPr lang="en-GB" dirty="0"/>
                        <a:t>Amazing Animals</a:t>
                      </a:r>
                    </a:p>
                  </a:txBody>
                  <a:tcPr/>
                </a:tc>
                <a:tc>
                  <a:txBody>
                    <a:bodyPr/>
                    <a:lstStyle/>
                    <a:p>
                      <a:r>
                        <a:rPr lang="en-GB" dirty="0"/>
                        <a:t>The Great Outdoors</a:t>
                      </a:r>
                    </a:p>
                  </a:txBody>
                  <a:tcPr/>
                </a:tc>
                <a:extLst>
                  <a:ext uri="{0D108BD9-81ED-4DB2-BD59-A6C34878D82A}">
                    <a16:rowId xmlns:a16="http://schemas.microsoft.com/office/drawing/2014/main" val="1167393045"/>
                  </a:ext>
                </a:extLst>
              </a:tr>
            </a:tbl>
          </a:graphicData>
        </a:graphic>
      </p:graphicFrame>
    </p:spTree>
    <p:extLst>
      <p:ext uri="{BB962C8B-B14F-4D97-AF65-F5344CB8AC3E}">
        <p14:creationId xmlns:p14="http://schemas.microsoft.com/office/powerpoint/2010/main" val="3051544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926230-182C-CE81-DC60-6F2269498F8E}"/>
              </a:ext>
            </a:extLst>
          </p:cNvPr>
          <p:cNvPicPr>
            <a:picLocks noChangeAspect="1"/>
          </p:cNvPicPr>
          <p:nvPr/>
        </p:nvPicPr>
        <p:blipFill>
          <a:blip r:embed="rId2"/>
          <a:stretch>
            <a:fillRect/>
          </a:stretch>
        </p:blipFill>
        <p:spPr>
          <a:xfrm>
            <a:off x="0" y="-1"/>
            <a:ext cx="12192000" cy="6896055"/>
          </a:xfrm>
          <a:prstGeom prst="rect">
            <a:avLst/>
          </a:prstGeom>
        </p:spPr>
      </p:pic>
    </p:spTree>
    <p:extLst>
      <p:ext uri="{BB962C8B-B14F-4D97-AF65-F5344CB8AC3E}">
        <p14:creationId xmlns:p14="http://schemas.microsoft.com/office/powerpoint/2010/main" val="1021943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9F810E4-139D-4D0F-A81C-2783F5869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9488A2-8E53-4B40-81EA-EF0126290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A20300-3660-CE4F-D388-43DA0289521C}"/>
              </a:ext>
            </a:extLst>
          </p:cNvPr>
          <p:cNvPicPr>
            <a:picLocks noChangeAspect="1"/>
          </p:cNvPicPr>
          <p:nvPr/>
        </p:nvPicPr>
        <p:blipFill>
          <a:blip r:embed="rId2"/>
          <a:stretch>
            <a:fillRect/>
          </a:stretch>
        </p:blipFill>
        <p:spPr>
          <a:xfrm>
            <a:off x="209978" y="646043"/>
            <a:ext cx="5736750" cy="5168349"/>
          </a:xfrm>
          <a:prstGeom prst="rect">
            <a:avLst/>
          </a:prstGeom>
        </p:spPr>
      </p:pic>
      <p:pic>
        <p:nvPicPr>
          <p:cNvPr id="7" name="Picture 6">
            <a:extLst>
              <a:ext uri="{FF2B5EF4-FFF2-40B4-BE49-F238E27FC236}">
                <a16:creationId xmlns:a16="http://schemas.microsoft.com/office/drawing/2014/main" id="{CF83E842-E458-645E-DAFB-E5A3F693DB38}"/>
              </a:ext>
            </a:extLst>
          </p:cNvPr>
          <p:cNvPicPr>
            <a:picLocks noChangeAspect="1"/>
          </p:cNvPicPr>
          <p:nvPr/>
        </p:nvPicPr>
        <p:blipFill>
          <a:blip r:embed="rId3"/>
          <a:stretch>
            <a:fillRect/>
          </a:stretch>
        </p:blipFill>
        <p:spPr>
          <a:xfrm>
            <a:off x="6192366" y="248477"/>
            <a:ext cx="5753996" cy="6182140"/>
          </a:xfrm>
          <a:prstGeom prst="rect">
            <a:avLst/>
          </a:prstGeom>
        </p:spPr>
      </p:pic>
    </p:spTree>
    <p:extLst>
      <p:ext uri="{BB962C8B-B14F-4D97-AF65-F5344CB8AC3E}">
        <p14:creationId xmlns:p14="http://schemas.microsoft.com/office/powerpoint/2010/main" val="2543465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8566A0-3A3F-0CA8-ED2F-52BEA8C4ADF2}"/>
              </a:ext>
            </a:extLst>
          </p:cNvPr>
          <p:cNvSpPr txBox="1"/>
          <p:nvPr/>
        </p:nvSpPr>
        <p:spPr>
          <a:xfrm>
            <a:off x="6814360" y="2008599"/>
            <a:ext cx="4457058" cy="3416320"/>
          </a:xfrm>
          <a:prstGeom prst="rect">
            <a:avLst/>
          </a:prstGeom>
          <a:noFill/>
        </p:spPr>
        <p:txBody>
          <a:bodyPr wrap="square" rtlCol="0">
            <a:spAutoFit/>
          </a:bodyPr>
          <a:lstStyle/>
          <a:p>
            <a:r>
              <a:rPr lang="en-GB" sz="2400" dirty="0">
                <a:solidFill>
                  <a:srgbClr val="00B0F0"/>
                </a:solidFill>
                <a:latin typeface="Sassoon Infant Std" panose="020B0503020103030203" pitchFamily="34" charset="0"/>
              </a:rPr>
              <a:t>Mrs Miller </a:t>
            </a:r>
            <a:endParaRPr lang="en-GB" sz="2400" dirty="0">
              <a:latin typeface="Sassoon Infant Std" panose="020B0503020103030203" pitchFamily="34" charset="0"/>
            </a:endParaRPr>
          </a:p>
          <a:p>
            <a:r>
              <a:rPr lang="en-GB" sz="2400" dirty="0">
                <a:latin typeface="Sassoon Infant Std" panose="020B0503020103030203" pitchFamily="34" charset="0"/>
              </a:rPr>
              <a:t>EYFS Class Teacher</a:t>
            </a:r>
          </a:p>
          <a:p>
            <a:endParaRPr lang="en-GB" sz="2400" dirty="0">
              <a:latin typeface="Sassoon Infant Std" panose="020B0503020103030203" pitchFamily="34" charset="0"/>
            </a:endParaRPr>
          </a:p>
          <a:p>
            <a:endParaRPr lang="en-GB" sz="2400" dirty="0">
              <a:solidFill>
                <a:srgbClr val="00B0F0"/>
              </a:solidFill>
              <a:latin typeface="Sassoon Infant Std" panose="020B0503020103030203" pitchFamily="34" charset="0"/>
            </a:endParaRPr>
          </a:p>
          <a:p>
            <a:endParaRPr lang="en-GB" sz="2400" dirty="0">
              <a:solidFill>
                <a:srgbClr val="00B0F0"/>
              </a:solidFill>
              <a:latin typeface="Sassoon Infant Std" panose="020B0503020103030203" pitchFamily="34" charset="0"/>
            </a:endParaRPr>
          </a:p>
          <a:p>
            <a:endParaRPr lang="en-GB" sz="2400" dirty="0">
              <a:solidFill>
                <a:srgbClr val="00B0F0"/>
              </a:solidFill>
              <a:latin typeface="Sassoon Infant Std" panose="020B0503020103030203" pitchFamily="34" charset="0"/>
            </a:endParaRPr>
          </a:p>
          <a:p>
            <a:r>
              <a:rPr lang="en-GB" sz="2400" dirty="0">
                <a:solidFill>
                  <a:srgbClr val="00B0F0"/>
                </a:solidFill>
                <a:latin typeface="Sassoon Infant Std" panose="020B0503020103030203" pitchFamily="34" charset="0"/>
              </a:rPr>
              <a:t>Mrs Twigg, </a:t>
            </a:r>
          </a:p>
          <a:p>
            <a:r>
              <a:rPr lang="en-GB" sz="2400" dirty="0">
                <a:latin typeface="Sassoon Infant Std" panose="020B0503020103030203" pitchFamily="34" charset="0"/>
              </a:rPr>
              <a:t>Teaching Assistant</a:t>
            </a:r>
          </a:p>
          <a:p>
            <a:endParaRPr lang="en-GB" sz="2400" dirty="0">
              <a:latin typeface="Sassoon Infant Std" panose="020B0503020103030203" pitchFamily="34" charset="0"/>
            </a:endParaRPr>
          </a:p>
        </p:txBody>
      </p:sp>
      <p:sp>
        <p:nvSpPr>
          <p:cNvPr id="11" name="TextBox 10">
            <a:extLst>
              <a:ext uri="{FF2B5EF4-FFF2-40B4-BE49-F238E27FC236}">
                <a16:creationId xmlns:a16="http://schemas.microsoft.com/office/drawing/2014/main" id="{5FCF4692-C073-EF73-4FC1-792A6F3B0A38}"/>
              </a:ext>
            </a:extLst>
          </p:cNvPr>
          <p:cNvSpPr txBox="1"/>
          <p:nvPr/>
        </p:nvSpPr>
        <p:spPr>
          <a:xfrm>
            <a:off x="3392212" y="2021879"/>
            <a:ext cx="3386666" cy="3785652"/>
          </a:xfrm>
          <a:prstGeom prst="rect">
            <a:avLst/>
          </a:prstGeom>
          <a:noFill/>
        </p:spPr>
        <p:txBody>
          <a:bodyPr wrap="square" rtlCol="0">
            <a:spAutoFit/>
          </a:bodyPr>
          <a:lstStyle/>
          <a:p>
            <a:r>
              <a:rPr lang="en-GB" sz="2400" dirty="0">
                <a:solidFill>
                  <a:srgbClr val="00B0F0"/>
                </a:solidFill>
                <a:latin typeface="Sassoon Infant Std" panose="020B0503020103030203" pitchFamily="34" charset="0"/>
              </a:rPr>
              <a:t>Mrs Spencer-Lovesey</a:t>
            </a:r>
          </a:p>
          <a:p>
            <a:r>
              <a:rPr lang="en-GB" sz="2400" dirty="0">
                <a:latin typeface="Sassoon Infant Std" panose="020B0503020103030203" pitchFamily="34" charset="0"/>
              </a:rPr>
              <a:t>Headteacher</a:t>
            </a:r>
          </a:p>
          <a:p>
            <a:endParaRPr lang="en-GB" sz="2400" dirty="0">
              <a:latin typeface="Sassoon Infant Std" panose="020B0503020103030203" pitchFamily="34" charset="0"/>
            </a:endParaRPr>
          </a:p>
          <a:p>
            <a:r>
              <a:rPr lang="en-GB" sz="2400" dirty="0">
                <a:solidFill>
                  <a:srgbClr val="00B0F0"/>
                </a:solidFill>
                <a:latin typeface="Sassoon Infant Std" panose="020B0503020103030203" pitchFamily="34" charset="0"/>
              </a:rPr>
              <a:t>Mrs Brown</a:t>
            </a:r>
          </a:p>
          <a:p>
            <a:r>
              <a:rPr lang="en-GB" sz="2400" dirty="0">
                <a:latin typeface="Sassoon Infant Std" panose="020B0503020103030203" pitchFamily="34" charset="0"/>
              </a:rPr>
              <a:t>Deputy Headteacher</a:t>
            </a:r>
          </a:p>
          <a:p>
            <a:endParaRPr lang="en-GB" sz="2400" dirty="0">
              <a:latin typeface="Sassoon Infant Std" panose="020B0503020103030203" pitchFamily="34" charset="0"/>
            </a:endParaRPr>
          </a:p>
          <a:p>
            <a:endParaRPr lang="en-GB" sz="2400" dirty="0">
              <a:solidFill>
                <a:srgbClr val="00B0F0"/>
              </a:solidFill>
              <a:latin typeface="Sassoon Infant Std" panose="020B0503020103030203" pitchFamily="34" charset="0"/>
            </a:endParaRPr>
          </a:p>
          <a:p>
            <a:r>
              <a:rPr lang="en-GB" sz="2400" dirty="0">
                <a:solidFill>
                  <a:srgbClr val="00B0F0"/>
                </a:solidFill>
                <a:latin typeface="Sassoon Infant Std" panose="020B0503020103030203" pitchFamily="34" charset="0"/>
              </a:rPr>
              <a:t>Miss Pritchard</a:t>
            </a:r>
          </a:p>
          <a:p>
            <a:r>
              <a:rPr lang="en-GB" sz="2400" dirty="0">
                <a:latin typeface="Sassoon Infant Std" panose="020B0503020103030203" pitchFamily="34" charset="0"/>
              </a:rPr>
              <a:t>Special Educational Needs Co-ordinator</a:t>
            </a:r>
          </a:p>
        </p:txBody>
      </p:sp>
      <p:pic>
        <p:nvPicPr>
          <p:cNvPr id="13" name="Picture 12">
            <a:extLst>
              <a:ext uri="{FF2B5EF4-FFF2-40B4-BE49-F238E27FC236}">
                <a16:creationId xmlns:a16="http://schemas.microsoft.com/office/drawing/2014/main" id="{FA53E970-A2FC-EB22-EF32-2018E3D2CC57}"/>
              </a:ext>
            </a:extLst>
          </p:cNvPr>
          <p:cNvPicPr>
            <a:picLocks noChangeAspect="1"/>
          </p:cNvPicPr>
          <p:nvPr/>
        </p:nvPicPr>
        <p:blipFill>
          <a:blip r:embed="rId2"/>
          <a:stretch>
            <a:fillRect/>
          </a:stretch>
        </p:blipFill>
        <p:spPr>
          <a:xfrm>
            <a:off x="1046702" y="854491"/>
            <a:ext cx="1128410" cy="1270032"/>
          </a:xfrm>
          <a:prstGeom prst="rect">
            <a:avLst/>
          </a:prstGeom>
        </p:spPr>
      </p:pic>
      <p:sp>
        <p:nvSpPr>
          <p:cNvPr id="16" name="TextBox 15">
            <a:extLst>
              <a:ext uri="{FF2B5EF4-FFF2-40B4-BE49-F238E27FC236}">
                <a16:creationId xmlns:a16="http://schemas.microsoft.com/office/drawing/2014/main" id="{E2C6EBB2-469E-695E-7E00-42A997865878}"/>
              </a:ext>
            </a:extLst>
          </p:cNvPr>
          <p:cNvSpPr txBox="1"/>
          <p:nvPr/>
        </p:nvSpPr>
        <p:spPr>
          <a:xfrm>
            <a:off x="2353734" y="1024034"/>
            <a:ext cx="7752815" cy="646331"/>
          </a:xfrm>
          <a:prstGeom prst="rect">
            <a:avLst/>
          </a:prstGeom>
          <a:noFill/>
        </p:spPr>
        <p:txBody>
          <a:bodyPr wrap="square" rtlCol="0">
            <a:spAutoFit/>
          </a:bodyPr>
          <a:lstStyle/>
          <a:p>
            <a:r>
              <a:rPr lang="en-GB" sz="3600" b="1" u="sng" dirty="0">
                <a:latin typeface="Sassoon Infant Std" panose="020B0503020103030203" pitchFamily="34" charset="0"/>
              </a:rPr>
              <a:t>Key Staff for Children in Reception</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696B305-5024-CAA2-A487-D8826D02997E}"/>
                  </a:ext>
                </a:extLst>
              </p14:cNvPr>
              <p14:cNvContentPartPr/>
              <p14:nvPr/>
            </p14:nvContentPartPr>
            <p14:xfrm>
              <a:off x="4056103" y="232023"/>
              <a:ext cx="36720" cy="17280"/>
            </p14:xfrm>
          </p:contentPart>
        </mc:Choice>
        <mc:Fallback xmlns="">
          <p:pic>
            <p:nvPicPr>
              <p:cNvPr id="2" name="Ink 1">
                <a:extLst>
                  <a:ext uri="{FF2B5EF4-FFF2-40B4-BE49-F238E27FC236}">
                    <a16:creationId xmlns:a16="http://schemas.microsoft.com/office/drawing/2014/main" id="{A696B305-5024-CAA2-A487-D8826D02997E}"/>
                  </a:ext>
                </a:extLst>
              </p:cNvPr>
              <p:cNvPicPr/>
              <p:nvPr/>
            </p:nvPicPr>
            <p:blipFill>
              <a:blip r:embed="rId4"/>
              <a:stretch>
                <a:fillRect/>
              </a:stretch>
            </p:blipFill>
            <p:spPr>
              <a:xfrm>
                <a:off x="4047463" y="223023"/>
                <a:ext cx="54360" cy="34920"/>
              </a:xfrm>
              <a:prstGeom prst="rect">
                <a:avLst/>
              </a:prstGeom>
            </p:spPr>
          </p:pic>
        </mc:Fallback>
      </mc:AlternateContent>
      <p:pic>
        <p:nvPicPr>
          <p:cNvPr id="3" name="Picture 2">
            <a:extLst>
              <a:ext uri="{FF2B5EF4-FFF2-40B4-BE49-F238E27FC236}">
                <a16:creationId xmlns:a16="http://schemas.microsoft.com/office/drawing/2014/main" id="{D52726AE-8650-EE57-FF95-5A1498BF214D}"/>
              </a:ext>
            </a:extLst>
          </p:cNvPr>
          <p:cNvPicPr>
            <a:picLocks noChangeAspect="1"/>
          </p:cNvPicPr>
          <p:nvPr/>
        </p:nvPicPr>
        <p:blipFill rotWithShape="1">
          <a:blip r:embed="rId5"/>
          <a:srcRect l="12164" r="10564" b="26761"/>
          <a:stretch/>
        </p:blipFill>
        <p:spPr>
          <a:xfrm>
            <a:off x="9643299" y="2000958"/>
            <a:ext cx="1347948" cy="1593908"/>
          </a:xfrm>
          <a:prstGeom prst="rect">
            <a:avLst/>
          </a:prstGeom>
        </p:spPr>
      </p:pic>
      <p:pic>
        <p:nvPicPr>
          <p:cNvPr id="5" name="Picture 4">
            <a:extLst>
              <a:ext uri="{FF2B5EF4-FFF2-40B4-BE49-F238E27FC236}">
                <a16:creationId xmlns:a16="http://schemas.microsoft.com/office/drawing/2014/main" id="{EA374519-F0D9-53DA-B830-91EEFF071B4B}"/>
              </a:ext>
            </a:extLst>
          </p:cNvPr>
          <p:cNvPicPr>
            <a:picLocks noChangeAspect="1"/>
          </p:cNvPicPr>
          <p:nvPr/>
        </p:nvPicPr>
        <p:blipFill rotWithShape="1">
          <a:blip r:embed="rId6"/>
          <a:srcRect l="15513" r="19311" b="14505"/>
          <a:stretch/>
        </p:blipFill>
        <p:spPr>
          <a:xfrm>
            <a:off x="9711061" y="3933100"/>
            <a:ext cx="1361594" cy="1616344"/>
          </a:xfrm>
          <a:prstGeom prst="rect">
            <a:avLst/>
          </a:prstGeom>
        </p:spPr>
      </p:pic>
      <p:pic>
        <p:nvPicPr>
          <p:cNvPr id="7" name="Picture 6">
            <a:extLst>
              <a:ext uri="{FF2B5EF4-FFF2-40B4-BE49-F238E27FC236}">
                <a16:creationId xmlns:a16="http://schemas.microsoft.com/office/drawing/2014/main" id="{57CCD21C-DC87-6CA2-A3F5-A43A0DA893FA}"/>
              </a:ext>
            </a:extLst>
          </p:cNvPr>
          <p:cNvPicPr>
            <a:picLocks noChangeAspect="1"/>
          </p:cNvPicPr>
          <p:nvPr/>
        </p:nvPicPr>
        <p:blipFill>
          <a:blip r:embed="rId7"/>
          <a:stretch>
            <a:fillRect/>
          </a:stretch>
        </p:blipFill>
        <p:spPr>
          <a:xfrm>
            <a:off x="2111326" y="1765590"/>
            <a:ext cx="1190171" cy="1309322"/>
          </a:xfrm>
          <a:prstGeom prst="rect">
            <a:avLst/>
          </a:prstGeom>
        </p:spPr>
      </p:pic>
      <p:pic>
        <p:nvPicPr>
          <p:cNvPr id="14" name="Picture 13">
            <a:extLst>
              <a:ext uri="{FF2B5EF4-FFF2-40B4-BE49-F238E27FC236}">
                <a16:creationId xmlns:a16="http://schemas.microsoft.com/office/drawing/2014/main" id="{4BDB8210-1794-C76A-FBF1-CD9A41E10487}"/>
              </a:ext>
            </a:extLst>
          </p:cNvPr>
          <p:cNvPicPr>
            <a:picLocks noChangeAspect="1"/>
          </p:cNvPicPr>
          <p:nvPr/>
        </p:nvPicPr>
        <p:blipFill rotWithShape="1">
          <a:blip r:embed="rId8"/>
          <a:srcRect r="10287" b="22796"/>
          <a:stretch/>
        </p:blipFill>
        <p:spPr>
          <a:xfrm>
            <a:off x="2111326" y="3137021"/>
            <a:ext cx="1203517" cy="1309322"/>
          </a:xfrm>
          <a:prstGeom prst="rect">
            <a:avLst/>
          </a:prstGeom>
        </p:spPr>
      </p:pic>
      <p:pic>
        <p:nvPicPr>
          <p:cNvPr id="15" name="Picture 14">
            <a:extLst>
              <a:ext uri="{FF2B5EF4-FFF2-40B4-BE49-F238E27FC236}">
                <a16:creationId xmlns:a16="http://schemas.microsoft.com/office/drawing/2014/main" id="{F30F2C05-93BA-6882-2564-3B83B2DDA045}"/>
              </a:ext>
            </a:extLst>
          </p:cNvPr>
          <p:cNvPicPr>
            <a:picLocks noChangeAspect="1"/>
          </p:cNvPicPr>
          <p:nvPr/>
        </p:nvPicPr>
        <p:blipFill rotWithShape="1">
          <a:blip r:embed="rId9"/>
          <a:srcRect l="-2725" t="732" r="2725" b="21674"/>
          <a:stretch/>
        </p:blipFill>
        <p:spPr>
          <a:xfrm>
            <a:off x="2090943" y="4541568"/>
            <a:ext cx="1223900" cy="1462508"/>
          </a:xfrm>
          <a:prstGeom prst="rect">
            <a:avLst/>
          </a:prstGeom>
        </p:spPr>
      </p:pic>
    </p:spTree>
    <p:extLst>
      <p:ext uri="{BB962C8B-B14F-4D97-AF65-F5344CB8AC3E}">
        <p14:creationId xmlns:p14="http://schemas.microsoft.com/office/powerpoint/2010/main" val="1562606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93C68B-4E06-AB15-25F3-401DEB6619A4}"/>
              </a:ext>
            </a:extLst>
          </p:cNvPr>
          <p:cNvSpPr>
            <a:spLocks noGrp="1"/>
          </p:cNvSpPr>
          <p:nvPr>
            <p:ph idx="1"/>
          </p:nvPr>
        </p:nvSpPr>
        <p:spPr>
          <a:xfrm>
            <a:off x="1328852" y="1307973"/>
            <a:ext cx="3992034" cy="945321"/>
          </a:xfrm>
        </p:spPr>
        <p:txBody>
          <a:bodyPr>
            <a:normAutofit/>
          </a:bodyPr>
          <a:lstStyle/>
          <a:p>
            <a:pPr marL="0" indent="0">
              <a:buNone/>
            </a:pPr>
            <a:r>
              <a:rPr lang="en-GB" sz="3600" b="1" u="sng" dirty="0">
                <a:latin typeface="Sassoon Infant Std" panose="020B0503020103030203" pitchFamily="34" charset="0"/>
              </a:rPr>
              <a:t>Communication</a:t>
            </a:r>
          </a:p>
        </p:txBody>
      </p:sp>
      <p:pic>
        <p:nvPicPr>
          <p:cNvPr id="6" name="Picture 5">
            <a:extLst>
              <a:ext uri="{FF2B5EF4-FFF2-40B4-BE49-F238E27FC236}">
                <a16:creationId xmlns:a16="http://schemas.microsoft.com/office/drawing/2014/main" id="{B0916535-E34B-0C50-E943-AFDB69E35615}"/>
              </a:ext>
            </a:extLst>
          </p:cNvPr>
          <p:cNvPicPr>
            <a:picLocks noChangeAspect="1"/>
          </p:cNvPicPr>
          <p:nvPr/>
        </p:nvPicPr>
        <p:blipFill rotWithShape="1">
          <a:blip r:embed="rId2"/>
          <a:srcRect b="28036"/>
          <a:stretch/>
        </p:blipFill>
        <p:spPr>
          <a:xfrm>
            <a:off x="1365311" y="2226525"/>
            <a:ext cx="7002575" cy="3205306"/>
          </a:xfrm>
          <a:prstGeom prst="rect">
            <a:avLst/>
          </a:prstGeom>
        </p:spPr>
      </p:pic>
      <p:pic>
        <p:nvPicPr>
          <p:cNvPr id="13" name="Picture 12">
            <a:extLst>
              <a:ext uri="{FF2B5EF4-FFF2-40B4-BE49-F238E27FC236}">
                <a16:creationId xmlns:a16="http://schemas.microsoft.com/office/drawing/2014/main" id="{40112278-D31A-AD30-D036-FFCE3DED88D8}"/>
              </a:ext>
            </a:extLst>
          </p:cNvPr>
          <p:cNvPicPr>
            <a:picLocks noChangeAspect="1"/>
          </p:cNvPicPr>
          <p:nvPr/>
        </p:nvPicPr>
        <p:blipFill>
          <a:blip r:embed="rId3"/>
          <a:stretch>
            <a:fillRect/>
          </a:stretch>
        </p:blipFill>
        <p:spPr>
          <a:xfrm>
            <a:off x="9106640" y="2245338"/>
            <a:ext cx="1454859" cy="2028105"/>
          </a:xfrm>
          <a:prstGeom prst="rect">
            <a:avLst/>
          </a:prstGeom>
        </p:spPr>
      </p:pic>
      <p:pic>
        <p:nvPicPr>
          <p:cNvPr id="15" name="Picture 14">
            <a:extLst>
              <a:ext uri="{FF2B5EF4-FFF2-40B4-BE49-F238E27FC236}">
                <a16:creationId xmlns:a16="http://schemas.microsoft.com/office/drawing/2014/main" id="{0BC7B7C8-6588-3DD1-1BC8-7AE87A6B6678}"/>
              </a:ext>
            </a:extLst>
          </p:cNvPr>
          <p:cNvPicPr>
            <a:picLocks noChangeAspect="1"/>
          </p:cNvPicPr>
          <p:nvPr/>
        </p:nvPicPr>
        <p:blipFill>
          <a:blip r:embed="rId4"/>
          <a:stretch>
            <a:fillRect/>
          </a:stretch>
        </p:blipFill>
        <p:spPr>
          <a:xfrm>
            <a:off x="5380129" y="1426169"/>
            <a:ext cx="3667268" cy="1249288"/>
          </a:xfrm>
          <a:prstGeom prst="rect">
            <a:avLst/>
          </a:prstGeom>
        </p:spPr>
      </p:pic>
      <p:pic>
        <p:nvPicPr>
          <p:cNvPr id="20" name="Picture 19">
            <a:extLst>
              <a:ext uri="{FF2B5EF4-FFF2-40B4-BE49-F238E27FC236}">
                <a16:creationId xmlns:a16="http://schemas.microsoft.com/office/drawing/2014/main" id="{C32324B9-2BAC-5B19-98C2-313D75423776}"/>
              </a:ext>
            </a:extLst>
          </p:cNvPr>
          <p:cNvPicPr>
            <a:picLocks noChangeAspect="1"/>
          </p:cNvPicPr>
          <p:nvPr/>
        </p:nvPicPr>
        <p:blipFill>
          <a:blip r:embed="rId5"/>
          <a:stretch>
            <a:fillRect/>
          </a:stretch>
        </p:blipFill>
        <p:spPr>
          <a:xfrm>
            <a:off x="8226773" y="4621620"/>
            <a:ext cx="2334726" cy="823298"/>
          </a:xfrm>
          <a:prstGeom prst="rect">
            <a:avLst/>
          </a:prstGeom>
        </p:spPr>
      </p:pic>
    </p:spTree>
    <p:extLst>
      <p:ext uri="{BB962C8B-B14F-4D97-AF65-F5344CB8AC3E}">
        <p14:creationId xmlns:p14="http://schemas.microsoft.com/office/powerpoint/2010/main" val="327613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8566A0-3A3F-0CA8-ED2F-52BEA8C4ADF2}"/>
              </a:ext>
            </a:extLst>
          </p:cNvPr>
          <p:cNvSpPr txBox="1"/>
          <p:nvPr/>
        </p:nvSpPr>
        <p:spPr>
          <a:xfrm>
            <a:off x="870686" y="1956615"/>
            <a:ext cx="4685288" cy="4062651"/>
          </a:xfrm>
          <a:prstGeom prst="rect">
            <a:avLst/>
          </a:prstGeom>
          <a:noFill/>
        </p:spPr>
        <p:txBody>
          <a:bodyPr wrap="square" rtlCol="0">
            <a:spAutoFit/>
          </a:bodyPr>
          <a:lstStyle/>
          <a:p>
            <a:pPr algn="ctr"/>
            <a:endParaRPr lang="en-GB" i="1" dirty="0">
              <a:latin typeface="Sassoon Infant Std" panose="020B0503020103030203" pitchFamily="34" charset="0"/>
            </a:endParaRPr>
          </a:p>
          <a:p>
            <a:pPr algn="ctr"/>
            <a:r>
              <a:rPr lang="en-GB" sz="2400" dirty="0">
                <a:latin typeface="Sassoon Infant Std" panose="020B0503020103030203" pitchFamily="34" charset="0"/>
              </a:rPr>
              <a:t>There is one Reception class in our school, and we are called </a:t>
            </a:r>
          </a:p>
          <a:p>
            <a:pPr algn="ctr"/>
            <a:r>
              <a:rPr lang="en-GB" sz="3600" b="1" u="sng" dirty="0">
                <a:solidFill>
                  <a:srgbClr val="996633"/>
                </a:solidFill>
                <a:latin typeface="Sassoon Infant Std" panose="020B0503020103030203" pitchFamily="34" charset="0"/>
              </a:rPr>
              <a:t>‘The Happy Hedgehogs’</a:t>
            </a:r>
          </a:p>
          <a:p>
            <a:pPr algn="ctr"/>
            <a:endParaRPr lang="en-GB" sz="2400" dirty="0">
              <a:latin typeface="Sassoon Infant Std" panose="020B0503020103030203" pitchFamily="34" charset="0"/>
            </a:endParaRPr>
          </a:p>
          <a:p>
            <a:pPr algn="ctr"/>
            <a:r>
              <a:rPr lang="en-GB" sz="2400" dirty="0">
                <a:latin typeface="Sassoon Infant Std" panose="020B0503020103030203" pitchFamily="34" charset="0"/>
              </a:rPr>
              <a:t>In Key Stage One </a:t>
            </a:r>
          </a:p>
          <a:p>
            <a:pPr algn="ctr"/>
            <a:r>
              <a:rPr lang="en-GB" sz="2400" dirty="0">
                <a:latin typeface="Sassoon Infant Std" panose="020B0503020103030203" pitchFamily="34" charset="0"/>
              </a:rPr>
              <a:t>(Reception, Year 1 and Year 2), </a:t>
            </a:r>
          </a:p>
          <a:p>
            <a:pPr algn="ctr"/>
            <a:r>
              <a:rPr lang="en-GB" sz="2400" dirty="0">
                <a:latin typeface="Sassoon Infant Std" panose="020B0503020103030203" pitchFamily="34" charset="0"/>
              </a:rPr>
              <a:t>there are usually up to </a:t>
            </a:r>
          </a:p>
          <a:p>
            <a:pPr algn="ctr"/>
            <a:r>
              <a:rPr lang="en-GB" sz="2400" dirty="0">
                <a:latin typeface="Sassoon Infant Std" panose="020B0503020103030203" pitchFamily="34" charset="0"/>
              </a:rPr>
              <a:t>30 children in each class.</a:t>
            </a:r>
          </a:p>
        </p:txBody>
      </p:sp>
      <p:pic>
        <p:nvPicPr>
          <p:cNvPr id="2" name="Picture 1">
            <a:extLst>
              <a:ext uri="{FF2B5EF4-FFF2-40B4-BE49-F238E27FC236}">
                <a16:creationId xmlns:a16="http://schemas.microsoft.com/office/drawing/2014/main" id="{FA497E08-AD73-F5C3-18EB-EE92E03ECFB5}"/>
              </a:ext>
            </a:extLst>
          </p:cNvPr>
          <p:cNvPicPr>
            <a:picLocks noChangeAspect="1"/>
          </p:cNvPicPr>
          <p:nvPr/>
        </p:nvPicPr>
        <p:blipFill>
          <a:blip r:embed="rId2"/>
          <a:stretch>
            <a:fillRect/>
          </a:stretch>
        </p:blipFill>
        <p:spPr>
          <a:xfrm>
            <a:off x="2694715" y="685800"/>
            <a:ext cx="1970670" cy="1502701"/>
          </a:xfrm>
          <a:prstGeom prst="rect">
            <a:avLst/>
          </a:prstGeom>
        </p:spPr>
      </p:pic>
      <p:pic>
        <p:nvPicPr>
          <p:cNvPr id="6" name="Picture 5">
            <a:extLst>
              <a:ext uri="{FF2B5EF4-FFF2-40B4-BE49-F238E27FC236}">
                <a16:creationId xmlns:a16="http://schemas.microsoft.com/office/drawing/2014/main" id="{18881946-4E14-54C0-7D08-89D205724FC6}"/>
              </a:ext>
            </a:extLst>
          </p:cNvPr>
          <p:cNvPicPr>
            <a:picLocks noChangeAspect="1"/>
          </p:cNvPicPr>
          <p:nvPr/>
        </p:nvPicPr>
        <p:blipFill>
          <a:blip r:embed="rId3"/>
          <a:stretch>
            <a:fillRect/>
          </a:stretch>
        </p:blipFill>
        <p:spPr>
          <a:xfrm>
            <a:off x="6341164" y="189274"/>
            <a:ext cx="5354527" cy="6440125"/>
          </a:xfrm>
          <a:prstGeom prst="rect">
            <a:avLst/>
          </a:prstGeom>
        </p:spPr>
      </p:pic>
      <p:pic>
        <p:nvPicPr>
          <p:cNvPr id="13" name="Picture 12">
            <a:extLst>
              <a:ext uri="{FF2B5EF4-FFF2-40B4-BE49-F238E27FC236}">
                <a16:creationId xmlns:a16="http://schemas.microsoft.com/office/drawing/2014/main" id="{F4650572-17ED-D522-FAD0-A91471600726}"/>
              </a:ext>
            </a:extLst>
          </p:cNvPr>
          <p:cNvPicPr>
            <a:picLocks noChangeAspect="1"/>
          </p:cNvPicPr>
          <p:nvPr/>
        </p:nvPicPr>
        <p:blipFill>
          <a:blip r:embed="rId4"/>
          <a:stretch>
            <a:fillRect/>
          </a:stretch>
        </p:blipFill>
        <p:spPr>
          <a:xfrm>
            <a:off x="1413298" y="786082"/>
            <a:ext cx="1150997" cy="1299949"/>
          </a:xfrm>
          <a:prstGeom prst="rect">
            <a:avLst/>
          </a:prstGeom>
        </p:spPr>
      </p:pic>
    </p:spTree>
    <p:extLst>
      <p:ext uri="{BB962C8B-B14F-4D97-AF65-F5344CB8AC3E}">
        <p14:creationId xmlns:p14="http://schemas.microsoft.com/office/powerpoint/2010/main" val="1016083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8566A0-3A3F-0CA8-ED2F-52BEA8C4ADF2}"/>
              </a:ext>
            </a:extLst>
          </p:cNvPr>
          <p:cNvSpPr txBox="1"/>
          <p:nvPr/>
        </p:nvSpPr>
        <p:spPr>
          <a:xfrm>
            <a:off x="6679997" y="843677"/>
            <a:ext cx="4574411" cy="5539978"/>
          </a:xfrm>
          <a:prstGeom prst="rect">
            <a:avLst/>
          </a:prstGeom>
          <a:noFill/>
        </p:spPr>
        <p:txBody>
          <a:bodyPr wrap="square" rtlCol="0">
            <a:spAutoFit/>
          </a:bodyPr>
          <a:lstStyle/>
          <a:p>
            <a:pPr algn="ctr"/>
            <a:endParaRPr lang="en-GB" i="1" dirty="0">
              <a:latin typeface="Sassoon Infant Std" panose="020B0503020103030203" pitchFamily="34" charset="0"/>
            </a:endParaRPr>
          </a:p>
          <a:p>
            <a:pPr algn="ctr"/>
            <a:r>
              <a:rPr lang="en-GB" sz="2400" dirty="0">
                <a:latin typeface="Sassoon Infant Std" panose="020B0503020103030203" pitchFamily="34" charset="0"/>
              </a:rPr>
              <a:t>Each Friday, we hold a </a:t>
            </a:r>
          </a:p>
          <a:p>
            <a:pPr algn="ctr"/>
            <a:r>
              <a:rPr lang="en-GB" sz="2400" b="1" u="sng" dirty="0">
                <a:latin typeface="Sassoon Infant Std" panose="020B0503020103030203" pitchFamily="34" charset="0"/>
              </a:rPr>
              <a:t>Celebration Assembly</a:t>
            </a:r>
            <a:r>
              <a:rPr lang="en-GB" sz="2400" dirty="0">
                <a:latin typeface="Sassoon Infant Std" panose="020B0503020103030203" pitchFamily="34" charset="0"/>
              </a:rPr>
              <a:t> </a:t>
            </a:r>
          </a:p>
          <a:p>
            <a:pPr algn="ctr"/>
            <a:r>
              <a:rPr lang="en-GB" sz="2400" dirty="0">
                <a:latin typeface="Sassoon Infant Std" panose="020B0503020103030203" pitchFamily="34" charset="0"/>
              </a:rPr>
              <a:t>where children are rewarded for achievements and for following our school values.</a:t>
            </a:r>
          </a:p>
          <a:p>
            <a:pPr algn="ctr"/>
            <a:r>
              <a:rPr lang="en-GB" sz="2400" dirty="0">
                <a:latin typeface="Sassoon Infant Std" panose="020B0503020103030203" pitchFamily="34" charset="0"/>
              </a:rPr>
              <a:t>Two children are selected from each class to either receive a </a:t>
            </a:r>
          </a:p>
          <a:p>
            <a:pPr algn="ctr"/>
            <a:r>
              <a:rPr lang="en-GB" sz="2400" b="1" u="sng" dirty="0">
                <a:solidFill>
                  <a:srgbClr val="00B0F0"/>
                </a:solidFill>
                <a:latin typeface="Sassoon Infant Std" panose="020B0503020103030203" pitchFamily="34" charset="0"/>
              </a:rPr>
              <a:t>Star of the Week </a:t>
            </a:r>
          </a:p>
          <a:p>
            <a:pPr algn="ctr"/>
            <a:r>
              <a:rPr lang="en-GB" sz="2400" dirty="0">
                <a:latin typeface="Sassoon Infant Std" panose="020B0503020103030203" pitchFamily="34" charset="0"/>
              </a:rPr>
              <a:t>or a </a:t>
            </a:r>
          </a:p>
          <a:p>
            <a:pPr algn="ctr"/>
            <a:r>
              <a:rPr lang="en-GB" sz="2400" b="1" u="sng" dirty="0">
                <a:solidFill>
                  <a:srgbClr val="00B050"/>
                </a:solidFill>
                <a:latin typeface="Sassoon Infant Std" panose="020B0503020103030203" pitchFamily="34" charset="0"/>
              </a:rPr>
              <a:t>High Five Values Champion Award.</a:t>
            </a:r>
          </a:p>
          <a:p>
            <a:pPr algn="ctr"/>
            <a:r>
              <a:rPr lang="en-GB" sz="2400" dirty="0">
                <a:latin typeface="Sassoon Infant Std" panose="020B0503020103030203" pitchFamily="34" charset="0"/>
              </a:rPr>
              <a:t>Parents of the children selected are </a:t>
            </a:r>
          </a:p>
          <a:p>
            <a:pPr algn="ctr"/>
            <a:r>
              <a:rPr lang="en-GB" sz="2400" dirty="0">
                <a:latin typeface="Sassoon Infant Std" panose="020B0503020103030203" pitchFamily="34" charset="0"/>
              </a:rPr>
              <a:t>also invited to attend.  </a:t>
            </a:r>
          </a:p>
          <a:p>
            <a:pPr algn="ctr"/>
            <a:endParaRPr lang="en-GB" sz="2400" dirty="0">
              <a:latin typeface="Sassoon Infant Std" panose="020B0503020103030203" pitchFamily="34" charset="0"/>
            </a:endParaRPr>
          </a:p>
        </p:txBody>
      </p:sp>
      <p:pic>
        <p:nvPicPr>
          <p:cNvPr id="6" name="Picture 5">
            <a:extLst>
              <a:ext uri="{FF2B5EF4-FFF2-40B4-BE49-F238E27FC236}">
                <a16:creationId xmlns:a16="http://schemas.microsoft.com/office/drawing/2014/main" id="{18881946-4E14-54C0-7D08-89D205724FC6}"/>
              </a:ext>
            </a:extLst>
          </p:cNvPr>
          <p:cNvPicPr>
            <a:picLocks noChangeAspect="1"/>
          </p:cNvPicPr>
          <p:nvPr/>
        </p:nvPicPr>
        <p:blipFill rotWithShape="1">
          <a:blip r:embed="rId2"/>
          <a:srcRect t="64635"/>
          <a:stretch/>
        </p:blipFill>
        <p:spPr>
          <a:xfrm>
            <a:off x="787827" y="2789285"/>
            <a:ext cx="5892169" cy="2506217"/>
          </a:xfrm>
          <a:prstGeom prst="rect">
            <a:avLst/>
          </a:prstGeom>
        </p:spPr>
      </p:pic>
      <p:pic>
        <p:nvPicPr>
          <p:cNvPr id="2050" name="Picture 2" descr="A picture containing clipart, graphics, illustration, animated cartoon&#10;&#10;Description automatically generated">
            <a:extLst>
              <a:ext uri="{FF2B5EF4-FFF2-40B4-BE49-F238E27FC236}">
                <a16:creationId xmlns:a16="http://schemas.microsoft.com/office/drawing/2014/main" id="{DE404FE4-6820-C75E-A6D4-A3FB37707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852" y="1127603"/>
            <a:ext cx="4253459" cy="156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539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3C4287B-4125-A363-1744-4CE2AEA0F6A4}"/>
              </a:ext>
            </a:extLst>
          </p:cNvPr>
          <p:cNvSpPr txBox="1"/>
          <p:nvPr/>
        </p:nvSpPr>
        <p:spPr>
          <a:xfrm>
            <a:off x="1284850" y="1065791"/>
            <a:ext cx="6393688" cy="813498"/>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2500" b="1" u="sng" kern="1200" cap="all" spc="300" baseline="0" dirty="0">
                <a:solidFill>
                  <a:schemeClr val="tx2"/>
                </a:solidFill>
                <a:latin typeface="Sassoon Infant Std" panose="020B0503020103030203" pitchFamily="34" charset="0"/>
                <a:ea typeface="+mj-ea"/>
                <a:cs typeface="+mj-cs"/>
              </a:rPr>
              <a:t>Arrangements for the </a:t>
            </a:r>
          </a:p>
          <a:p>
            <a:pPr algn="ctr">
              <a:lnSpc>
                <a:spcPct val="90000"/>
              </a:lnSpc>
              <a:spcBef>
                <a:spcPct val="0"/>
              </a:spcBef>
              <a:spcAft>
                <a:spcPts val="600"/>
              </a:spcAft>
            </a:pPr>
            <a:r>
              <a:rPr lang="en-US" sz="2500" b="1" u="sng" cap="all" spc="300" dirty="0">
                <a:solidFill>
                  <a:srgbClr val="00B0F0"/>
                </a:solidFill>
                <a:latin typeface="Sassoon Infant Std" panose="020B0503020103030203" pitchFamily="34" charset="0"/>
                <a:ea typeface="+mj-ea"/>
                <a:cs typeface="+mj-cs"/>
              </a:rPr>
              <a:t>First few Days</a:t>
            </a:r>
            <a:r>
              <a:rPr lang="en-US" sz="2500" b="1" u="sng" kern="1200" cap="all" spc="300" baseline="0" dirty="0">
                <a:solidFill>
                  <a:srgbClr val="00B0F0"/>
                </a:solidFill>
                <a:latin typeface="Sassoon Infant Std" panose="020B0503020103030203" pitchFamily="34" charset="0"/>
                <a:ea typeface="+mj-ea"/>
                <a:cs typeface="+mj-cs"/>
              </a:rPr>
              <a:t> </a:t>
            </a:r>
            <a:r>
              <a:rPr lang="en-US" sz="2500" b="1" u="sng" kern="1200" cap="all" spc="300" baseline="0" dirty="0">
                <a:solidFill>
                  <a:schemeClr val="tx2"/>
                </a:solidFill>
                <a:latin typeface="Sassoon Infant Std" panose="020B0503020103030203" pitchFamily="34" charset="0"/>
                <a:ea typeface="+mj-ea"/>
                <a:cs typeface="+mj-cs"/>
              </a:rPr>
              <a:t>at school</a:t>
            </a:r>
          </a:p>
        </p:txBody>
      </p:sp>
      <p:sp>
        <p:nvSpPr>
          <p:cNvPr id="3" name="Content Placeholder 2">
            <a:extLst>
              <a:ext uri="{FF2B5EF4-FFF2-40B4-BE49-F238E27FC236}">
                <a16:creationId xmlns:a16="http://schemas.microsoft.com/office/drawing/2014/main" id="{881037E0-BC91-8C20-81C0-DA53A6AF9A7C}"/>
              </a:ext>
            </a:extLst>
          </p:cNvPr>
          <p:cNvSpPr>
            <a:spLocks noGrp="1"/>
          </p:cNvSpPr>
          <p:nvPr>
            <p:ph idx="1"/>
          </p:nvPr>
        </p:nvSpPr>
        <p:spPr>
          <a:xfrm>
            <a:off x="1284850" y="2135938"/>
            <a:ext cx="6339840" cy="3439557"/>
          </a:xfrm>
        </p:spPr>
        <p:txBody>
          <a:bodyPr vert="horz" lIns="91440" tIns="45720" rIns="91440" bIns="45720" rtlCol="0">
            <a:normAutofit/>
          </a:bodyPr>
          <a:lstStyle/>
          <a:p>
            <a:endParaRPr lang="en-US" dirty="0"/>
          </a:p>
          <a:p>
            <a:endParaRPr lang="en-US" dirty="0"/>
          </a:p>
          <a:p>
            <a:pPr marL="0"/>
            <a:endParaRPr lang="en-US" dirty="0"/>
          </a:p>
          <a:p>
            <a:pPr marL="0"/>
            <a:endParaRPr lang="en-US" dirty="0"/>
          </a:p>
          <a:p>
            <a:pPr marL="0"/>
            <a:endParaRPr lang="en-US" dirty="0"/>
          </a:p>
          <a:p>
            <a:pPr marL="0"/>
            <a:endParaRPr lang="en-US" dirty="0"/>
          </a:p>
        </p:txBody>
      </p:sp>
      <p:pic>
        <p:nvPicPr>
          <p:cNvPr id="7" name="Picture 6">
            <a:extLst>
              <a:ext uri="{FF2B5EF4-FFF2-40B4-BE49-F238E27FC236}">
                <a16:creationId xmlns:a16="http://schemas.microsoft.com/office/drawing/2014/main" id="{EBCB76C5-D90F-39B7-8709-84581DE97547}"/>
              </a:ext>
            </a:extLst>
          </p:cNvPr>
          <p:cNvPicPr>
            <a:picLocks noChangeAspect="1"/>
          </p:cNvPicPr>
          <p:nvPr/>
        </p:nvPicPr>
        <p:blipFill>
          <a:blip r:embed="rId2"/>
          <a:stretch>
            <a:fillRect/>
          </a:stretch>
        </p:blipFill>
        <p:spPr>
          <a:xfrm>
            <a:off x="9304868" y="1040218"/>
            <a:ext cx="1670042" cy="1882111"/>
          </a:xfrm>
          <a:prstGeom prst="rect">
            <a:avLst/>
          </a:prstGeom>
        </p:spPr>
      </p:pic>
      <p:graphicFrame>
        <p:nvGraphicFramePr>
          <p:cNvPr id="9" name="Table 10">
            <a:extLst>
              <a:ext uri="{FF2B5EF4-FFF2-40B4-BE49-F238E27FC236}">
                <a16:creationId xmlns:a16="http://schemas.microsoft.com/office/drawing/2014/main" id="{3B54DE70-43BD-982E-8692-0F110B03397C}"/>
              </a:ext>
            </a:extLst>
          </p:cNvPr>
          <p:cNvGraphicFramePr>
            <a:graphicFrameLocks noGrp="1"/>
          </p:cNvGraphicFramePr>
          <p:nvPr>
            <p:extLst>
              <p:ext uri="{D42A27DB-BD31-4B8C-83A1-F6EECF244321}">
                <p14:modId xmlns:p14="http://schemas.microsoft.com/office/powerpoint/2010/main" val="721579168"/>
              </p:ext>
            </p:extLst>
          </p:nvPr>
        </p:nvGraphicFramePr>
        <p:xfrm>
          <a:off x="1071679" y="1981273"/>
          <a:ext cx="7327254" cy="2776994"/>
        </p:xfrm>
        <a:graphic>
          <a:graphicData uri="http://schemas.openxmlformats.org/drawingml/2006/table">
            <a:tbl>
              <a:tblPr firstRow="1" bandRow="1">
                <a:tableStyleId>{5C22544A-7EE6-4342-B048-85BDC9FD1C3A}</a:tableStyleId>
              </a:tblPr>
              <a:tblGrid>
                <a:gridCol w="1236441">
                  <a:extLst>
                    <a:ext uri="{9D8B030D-6E8A-4147-A177-3AD203B41FA5}">
                      <a16:colId xmlns:a16="http://schemas.microsoft.com/office/drawing/2014/main" val="596761997"/>
                    </a:ext>
                  </a:extLst>
                </a:gridCol>
                <a:gridCol w="1366413">
                  <a:extLst>
                    <a:ext uri="{9D8B030D-6E8A-4147-A177-3AD203B41FA5}">
                      <a16:colId xmlns:a16="http://schemas.microsoft.com/office/drawing/2014/main" val="2814729155"/>
                    </a:ext>
                  </a:extLst>
                </a:gridCol>
                <a:gridCol w="1430867">
                  <a:extLst>
                    <a:ext uri="{9D8B030D-6E8A-4147-A177-3AD203B41FA5}">
                      <a16:colId xmlns:a16="http://schemas.microsoft.com/office/drawing/2014/main" val="1021698449"/>
                    </a:ext>
                  </a:extLst>
                </a:gridCol>
                <a:gridCol w="1549400">
                  <a:extLst>
                    <a:ext uri="{9D8B030D-6E8A-4147-A177-3AD203B41FA5}">
                      <a16:colId xmlns:a16="http://schemas.microsoft.com/office/drawing/2014/main" val="236821331"/>
                    </a:ext>
                  </a:extLst>
                </a:gridCol>
                <a:gridCol w="1744133">
                  <a:extLst>
                    <a:ext uri="{9D8B030D-6E8A-4147-A177-3AD203B41FA5}">
                      <a16:colId xmlns:a16="http://schemas.microsoft.com/office/drawing/2014/main" val="1296876195"/>
                    </a:ext>
                  </a:extLst>
                </a:gridCol>
              </a:tblGrid>
              <a:tr h="782109">
                <a:tc>
                  <a:txBody>
                    <a:bodyPr/>
                    <a:lstStyle/>
                    <a:p>
                      <a:r>
                        <a:rPr lang="en-GB" sz="1600" dirty="0">
                          <a:latin typeface="Sassoon Infant Std" panose="020B0503020103030203" pitchFamily="34" charset="0"/>
                        </a:rPr>
                        <a:t>Week 1</a:t>
                      </a:r>
                    </a:p>
                  </a:txBody>
                  <a:tcPr/>
                </a:tc>
                <a:tc>
                  <a:txBody>
                    <a:bodyPr/>
                    <a:lstStyle/>
                    <a:p>
                      <a:r>
                        <a:rPr lang="en-GB" sz="1600" dirty="0">
                          <a:latin typeface="Sassoon Infant Std" panose="020B0503020103030203" pitchFamily="34" charset="0"/>
                        </a:rPr>
                        <a:t>Thursday 5</a:t>
                      </a:r>
                      <a:r>
                        <a:rPr lang="en-GB" sz="1600" baseline="30000" dirty="0">
                          <a:latin typeface="Sassoon Infant Std" panose="020B0503020103030203" pitchFamily="34" charset="0"/>
                        </a:rPr>
                        <a:t>th</a:t>
                      </a:r>
                      <a:r>
                        <a:rPr lang="en-GB" sz="1600" dirty="0">
                          <a:latin typeface="Sassoon Infant Std" panose="020B0503020103030203" pitchFamily="34" charset="0"/>
                        </a:rPr>
                        <a:t> September </a:t>
                      </a:r>
                    </a:p>
                  </a:txBody>
                  <a:tcPr/>
                </a:tc>
                <a:tc>
                  <a:txBody>
                    <a:bodyPr/>
                    <a:lstStyle/>
                    <a:p>
                      <a:r>
                        <a:rPr lang="en-GB" sz="1600" dirty="0">
                          <a:latin typeface="Sassoon Infant Std" panose="020B0503020103030203" pitchFamily="34" charset="0"/>
                        </a:rPr>
                        <a:t>Friday 6</a:t>
                      </a:r>
                      <a:r>
                        <a:rPr lang="en-GB" sz="1600" baseline="30000" dirty="0">
                          <a:latin typeface="Sassoon Infant Std" panose="020B0503020103030203" pitchFamily="34" charset="0"/>
                        </a:rPr>
                        <a:t>th</a:t>
                      </a:r>
                      <a:r>
                        <a:rPr lang="en-GB" sz="1600" dirty="0">
                          <a:latin typeface="Sassoon Infant Std" panose="020B0503020103030203" pitchFamily="34" charset="0"/>
                        </a:rPr>
                        <a:t> September</a:t>
                      </a:r>
                    </a:p>
                  </a:txBody>
                  <a:tcPr/>
                </a:tc>
                <a:tc>
                  <a:txBody>
                    <a:bodyPr/>
                    <a:lstStyle/>
                    <a:p>
                      <a:r>
                        <a:rPr lang="en-GB" sz="1600" dirty="0">
                          <a:latin typeface="Sassoon Infant Std" panose="020B0503020103030203" pitchFamily="34" charset="0"/>
                        </a:rPr>
                        <a:t>Monday 9</a:t>
                      </a:r>
                      <a:r>
                        <a:rPr lang="en-GB" sz="1600" baseline="30000" dirty="0">
                          <a:latin typeface="Sassoon Infant Std" panose="020B0503020103030203" pitchFamily="34" charset="0"/>
                        </a:rPr>
                        <a:t>th</a:t>
                      </a:r>
                      <a:r>
                        <a:rPr lang="en-GB" sz="1600" dirty="0">
                          <a:latin typeface="Sassoon Infant Std" panose="020B0503020103030203" pitchFamily="34" charset="0"/>
                        </a:rPr>
                        <a:t> September</a:t>
                      </a:r>
                    </a:p>
                  </a:txBody>
                  <a:tcPr/>
                </a:tc>
                <a:tc>
                  <a:txBody>
                    <a:bodyPr/>
                    <a:lstStyle/>
                    <a:p>
                      <a:r>
                        <a:rPr lang="en-GB" sz="1600" dirty="0">
                          <a:latin typeface="Sassoon Infant Std" panose="020B0503020103030203" pitchFamily="34" charset="0"/>
                        </a:rPr>
                        <a:t>Tuesday 10</a:t>
                      </a:r>
                      <a:r>
                        <a:rPr lang="en-GB" sz="1600" baseline="30000" dirty="0">
                          <a:latin typeface="Sassoon Infant Std" panose="020B0503020103030203" pitchFamily="34" charset="0"/>
                        </a:rPr>
                        <a:t>th</a:t>
                      </a:r>
                      <a:r>
                        <a:rPr lang="en-GB" sz="1600" dirty="0">
                          <a:latin typeface="Sassoon Infant Std" panose="020B0503020103030203" pitchFamily="34" charset="0"/>
                        </a:rPr>
                        <a:t> September</a:t>
                      </a:r>
                    </a:p>
                  </a:txBody>
                  <a:tcPr/>
                </a:tc>
                <a:extLst>
                  <a:ext uri="{0D108BD9-81ED-4DB2-BD59-A6C34878D82A}">
                    <a16:rowId xmlns:a16="http://schemas.microsoft.com/office/drawing/2014/main" val="3716513278"/>
                  </a:ext>
                </a:extLst>
              </a:tr>
              <a:tr h="1116769">
                <a:tc>
                  <a:txBody>
                    <a:bodyPr/>
                    <a:lstStyle/>
                    <a:p>
                      <a:r>
                        <a:rPr lang="en-GB" sz="1600" dirty="0">
                          <a:latin typeface="Sassoon Infant Std" panose="020B0503020103030203" pitchFamily="34" charset="0"/>
                        </a:rPr>
                        <a:t>Morning</a:t>
                      </a:r>
                    </a:p>
                  </a:txBody>
                  <a:tcPr/>
                </a:tc>
                <a:tc>
                  <a:txBody>
                    <a:bodyPr/>
                    <a:lstStyle/>
                    <a:p>
                      <a:r>
                        <a:rPr lang="en-GB" sz="1600" dirty="0">
                          <a:latin typeface="Sassoon Infant Std" panose="020B0503020103030203" pitchFamily="34" charset="0"/>
                        </a:rPr>
                        <a:t>9.30 to 12.00</a:t>
                      </a:r>
                    </a:p>
                    <a:p>
                      <a:r>
                        <a:rPr lang="en-GB" sz="1600" dirty="0">
                          <a:highlight>
                            <a:srgbClr val="00FFFF"/>
                          </a:highlight>
                          <a:latin typeface="Sassoon Infant Std" panose="020B0503020103030203" pitchFamily="34" charset="0"/>
                        </a:rPr>
                        <a:t>Group A</a:t>
                      </a:r>
                    </a:p>
                  </a:txBody>
                  <a:tcPr/>
                </a:tc>
                <a:tc>
                  <a:txBody>
                    <a:bodyPr/>
                    <a:lstStyle/>
                    <a:p>
                      <a:r>
                        <a:rPr lang="en-GB" sz="1600" b="0" dirty="0">
                          <a:latin typeface="Sassoon Infant Std" panose="020B0503020103030203" pitchFamily="34" charset="0"/>
                        </a:rPr>
                        <a:t>9.30 to 12.00</a:t>
                      </a:r>
                    </a:p>
                    <a:p>
                      <a:r>
                        <a:rPr lang="en-GB" sz="1600" dirty="0">
                          <a:highlight>
                            <a:srgbClr val="00FF00"/>
                          </a:highlight>
                          <a:latin typeface="Sassoon Infant Std" panose="020B0503020103030203" pitchFamily="34" charset="0"/>
                        </a:rPr>
                        <a:t>Group B</a:t>
                      </a:r>
                    </a:p>
                    <a:p>
                      <a:endParaRPr lang="en-GB" sz="1600" dirty="0">
                        <a:latin typeface="Sassoon Infant Std" panose="020B0503020103030203" pitchFamily="34" charset="0"/>
                      </a:endParaRPr>
                    </a:p>
                  </a:txBody>
                  <a:tcPr/>
                </a:tc>
                <a:tc>
                  <a:txBody>
                    <a:bodyPr/>
                    <a:lstStyle/>
                    <a:p>
                      <a:r>
                        <a:rPr lang="en-GB" sz="1600" dirty="0">
                          <a:latin typeface="Sassoon Infant Std" panose="020B0503020103030203" pitchFamily="34" charset="0"/>
                        </a:rPr>
                        <a:t>9.30 to 12.30</a:t>
                      </a:r>
                    </a:p>
                    <a:p>
                      <a:r>
                        <a:rPr lang="en-GB" sz="1600" dirty="0">
                          <a:highlight>
                            <a:srgbClr val="00FFFF"/>
                          </a:highlight>
                          <a:latin typeface="Sassoon Infant Std" panose="020B0503020103030203" pitchFamily="34" charset="0"/>
                        </a:rPr>
                        <a:t>Group A </a:t>
                      </a:r>
                      <a:r>
                        <a:rPr lang="en-GB" sz="1600" dirty="0">
                          <a:latin typeface="Sassoon Infant Std" panose="020B0503020103030203" pitchFamily="34" charset="0"/>
                        </a:rPr>
                        <a:t>and stay for lunch</a:t>
                      </a:r>
                    </a:p>
                  </a:txBody>
                  <a:tcPr/>
                </a:tc>
                <a:tc>
                  <a:txBody>
                    <a:bodyPr/>
                    <a:lstStyle/>
                    <a:p>
                      <a:r>
                        <a:rPr lang="en-GB" sz="1600" dirty="0">
                          <a:latin typeface="Sassoon Infant Std" panose="020B0503020103030203" pitchFamily="34" charset="0"/>
                        </a:rPr>
                        <a:t>9.30 to 12.30</a:t>
                      </a:r>
                    </a:p>
                    <a:p>
                      <a:r>
                        <a:rPr lang="en-GB" sz="1600" dirty="0">
                          <a:highlight>
                            <a:srgbClr val="00FF00"/>
                          </a:highlight>
                          <a:latin typeface="Sassoon Infant Std" panose="020B0503020103030203" pitchFamily="34" charset="0"/>
                        </a:rPr>
                        <a:t>Group B</a:t>
                      </a:r>
                      <a:r>
                        <a:rPr lang="en-GB" sz="1600" dirty="0">
                          <a:latin typeface="Sassoon Infant Std" panose="020B0503020103030203" pitchFamily="34" charset="0"/>
                        </a:rPr>
                        <a:t> and stay for lunch</a:t>
                      </a:r>
                    </a:p>
                    <a:p>
                      <a:endParaRPr lang="en-GB" sz="1600" dirty="0">
                        <a:latin typeface="Sassoon Infant Std" panose="020B0503020103030203" pitchFamily="34" charset="0"/>
                      </a:endParaRPr>
                    </a:p>
                  </a:txBody>
                  <a:tcPr/>
                </a:tc>
                <a:extLst>
                  <a:ext uri="{0D108BD9-81ED-4DB2-BD59-A6C34878D82A}">
                    <a16:rowId xmlns:a16="http://schemas.microsoft.com/office/drawing/2014/main" val="2972881995"/>
                  </a:ext>
                </a:extLst>
              </a:tr>
              <a:tr h="878116">
                <a:tc>
                  <a:txBody>
                    <a:bodyPr/>
                    <a:lstStyle/>
                    <a:p>
                      <a:r>
                        <a:rPr lang="en-GB" sz="1600" dirty="0">
                          <a:latin typeface="Sassoon Infant Std" panose="020B0503020103030203" pitchFamily="34" charset="0"/>
                        </a:rPr>
                        <a:t>Afternoon</a:t>
                      </a:r>
                    </a:p>
                  </a:txBody>
                  <a:tcPr/>
                </a:tc>
                <a:tc>
                  <a:txBody>
                    <a:bodyPr/>
                    <a:lstStyle/>
                    <a:p>
                      <a:endParaRPr lang="en-GB" sz="1600">
                        <a:latin typeface="Sassoon Infant Std" panose="020B0503020103030203" pitchFamily="34" charset="0"/>
                      </a:endParaRPr>
                    </a:p>
                  </a:txBody>
                  <a:tcPr/>
                </a:tc>
                <a:tc>
                  <a:txBody>
                    <a:bodyPr/>
                    <a:lstStyle/>
                    <a:p>
                      <a:endParaRPr lang="en-GB" sz="1600" dirty="0">
                        <a:latin typeface="Sassoon Infant Std" panose="020B0503020103030203" pitchFamily="34" charset="0"/>
                      </a:endParaRPr>
                    </a:p>
                  </a:txBody>
                  <a:tcPr/>
                </a:tc>
                <a:tc>
                  <a:txBody>
                    <a:bodyPr/>
                    <a:lstStyle/>
                    <a:p>
                      <a:r>
                        <a:rPr lang="en-GB" sz="1600" dirty="0">
                          <a:latin typeface="Sassoon Infant Std" panose="020B0503020103030203" pitchFamily="34" charset="0"/>
                        </a:rPr>
                        <a:t>1.15- 3.15</a:t>
                      </a:r>
                    </a:p>
                    <a:p>
                      <a:r>
                        <a:rPr lang="en-GB" sz="1600" dirty="0">
                          <a:highlight>
                            <a:srgbClr val="00FF00"/>
                          </a:highlight>
                          <a:latin typeface="Sassoon Infant Std" panose="020B0503020103030203" pitchFamily="34" charset="0"/>
                        </a:rPr>
                        <a:t>Group B</a:t>
                      </a:r>
                    </a:p>
                  </a:txBody>
                  <a:tcPr/>
                </a:tc>
                <a:tc>
                  <a:txBody>
                    <a:bodyPr/>
                    <a:lstStyle/>
                    <a:p>
                      <a:r>
                        <a:rPr lang="en-GB" sz="1600" dirty="0">
                          <a:latin typeface="Sassoon Infant Std" panose="020B0503020103030203" pitchFamily="34" charset="0"/>
                        </a:rPr>
                        <a:t>1.15- 3.15</a:t>
                      </a:r>
                    </a:p>
                    <a:p>
                      <a:r>
                        <a:rPr lang="en-GB" sz="1600" dirty="0">
                          <a:highlight>
                            <a:srgbClr val="00FFFF"/>
                          </a:highlight>
                          <a:latin typeface="Sassoon Infant Std" panose="020B0503020103030203" pitchFamily="34" charset="0"/>
                        </a:rPr>
                        <a:t>Group A</a:t>
                      </a:r>
                    </a:p>
                    <a:p>
                      <a:endParaRPr lang="en-GB" sz="1600" dirty="0">
                        <a:latin typeface="Sassoon Infant Std" panose="020B0503020103030203" pitchFamily="34" charset="0"/>
                      </a:endParaRPr>
                    </a:p>
                  </a:txBody>
                  <a:tcPr/>
                </a:tc>
                <a:extLst>
                  <a:ext uri="{0D108BD9-81ED-4DB2-BD59-A6C34878D82A}">
                    <a16:rowId xmlns:a16="http://schemas.microsoft.com/office/drawing/2014/main" val="326159253"/>
                  </a:ext>
                </a:extLst>
              </a:tr>
            </a:tbl>
          </a:graphicData>
        </a:graphic>
      </p:graphicFrame>
      <p:sp>
        <p:nvSpPr>
          <p:cNvPr id="14" name="TextBox 13">
            <a:extLst>
              <a:ext uri="{FF2B5EF4-FFF2-40B4-BE49-F238E27FC236}">
                <a16:creationId xmlns:a16="http://schemas.microsoft.com/office/drawing/2014/main" id="{F772B6A6-3E01-2E9A-162A-BF163AA2E2E0}"/>
              </a:ext>
            </a:extLst>
          </p:cNvPr>
          <p:cNvSpPr txBox="1"/>
          <p:nvPr/>
        </p:nvSpPr>
        <p:spPr>
          <a:xfrm>
            <a:off x="1071679" y="4868879"/>
            <a:ext cx="7488121" cy="923330"/>
          </a:xfrm>
          <a:prstGeom prst="rect">
            <a:avLst/>
          </a:prstGeom>
          <a:noFill/>
        </p:spPr>
        <p:txBody>
          <a:bodyPr wrap="square" rtlCol="0">
            <a:spAutoFit/>
          </a:bodyPr>
          <a:lstStyle/>
          <a:p>
            <a:r>
              <a:rPr lang="en-US" dirty="0">
                <a:latin typeface="Sassoon Infant Std" panose="020B0503020103030203" pitchFamily="34" charset="0"/>
              </a:rPr>
              <a:t>Please arrive at the front door with your child for the time stated in the table. You will also need to collect your child from the front door as all other entrances will be locked.</a:t>
            </a:r>
            <a:endParaRPr lang="en-GB" dirty="0">
              <a:latin typeface="Sassoon Infant Std" panose="020B0503020103030203" pitchFamily="34" charset="0"/>
            </a:endParaRPr>
          </a:p>
        </p:txBody>
      </p:sp>
    </p:spTree>
    <p:extLst>
      <p:ext uri="{BB962C8B-B14F-4D97-AF65-F5344CB8AC3E}">
        <p14:creationId xmlns:p14="http://schemas.microsoft.com/office/powerpoint/2010/main" val="206522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3C4287B-4125-A363-1744-4CE2AEA0F6A4}"/>
              </a:ext>
            </a:extLst>
          </p:cNvPr>
          <p:cNvSpPr txBox="1"/>
          <p:nvPr/>
        </p:nvSpPr>
        <p:spPr>
          <a:xfrm>
            <a:off x="2353732" y="423803"/>
            <a:ext cx="7173353" cy="81349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500" b="1" u="sng" cap="all" spc="300" dirty="0">
                <a:solidFill>
                  <a:schemeClr val="tx2"/>
                </a:solidFill>
                <a:latin typeface="Sassoon Infant Std" panose="020B0503020103030203" pitchFamily="34" charset="0"/>
                <a:ea typeface="+mj-ea"/>
                <a:cs typeface="+mj-cs"/>
              </a:rPr>
              <a:t>From Wednesday 11</a:t>
            </a:r>
            <a:r>
              <a:rPr lang="en-US" sz="2500" b="1" u="sng" cap="all" spc="300" baseline="30000" dirty="0">
                <a:solidFill>
                  <a:schemeClr val="tx2"/>
                </a:solidFill>
                <a:latin typeface="Sassoon Infant Std" panose="020B0503020103030203" pitchFamily="34" charset="0"/>
                <a:ea typeface="+mj-ea"/>
                <a:cs typeface="+mj-cs"/>
              </a:rPr>
              <a:t>th</a:t>
            </a:r>
            <a:r>
              <a:rPr lang="en-US" sz="2500" b="1" u="sng" cap="all" spc="300" dirty="0">
                <a:solidFill>
                  <a:schemeClr val="tx2"/>
                </a:solidFill>
                <a:latin typeface="Sassoon Infant Std" panose="020B0503020103030203" pitchFamily="34" charset="0"/>
                <a:ea typeface="+mj-ea"/>
                <a:cs typeface="+mj-cs"/>
              </a:rPr>
              <a:t> September</a:t>
            </a:r>
            <a:endParaRPr lang="en-US" sz="2500" b="1" u="sng" kern="1200" cap="all" spc="300" baseline="0" dirty="0">
              <a:solidFill>
                <a:schemeClr val="tx2"/>
              </a:solidFill>
              <a:latin typeface="Sassoon Infant Std" panose="020B0503020103030203" pitchFamily="34" charset="0"/>
              <a:ea typeface="+mj-ea"/>
              <a:cs typeface="+mj-cs"/>
            </a:endParaRPr>
          </a:p>
        </p:txBody>
      </p:sp>
      <p:sp>
        <p:nvSpPr>
          <p:cNvPr id="3" name="Content Placeholder 2">
            <a:extLst>
              <a:ext uri="{FF2B5EF4-FFF2-40B4-BE49-F238E27FC236}">
                <a16:creationId xmlns:a16="http://schemas.microsoft.com/office/drawing/2014/main" id="{881037E0-BC91-8C20-81C0-DA53A6AF9A7C}"/>
              </a:ext>
            </a:extLst>
          </p:cNvPr>
          <p:cNvSpPr>
            <a:spLocks noGrp="1"/>
          </p:cNvSpPr>
          <p:nvPr>
            <p:ph idx="1"/>
          </p:nvPr>
        </p:nvSpPr>
        <p:spPr>
          <a:xfrm>
            <a:off x="1284850" y="2135938"/>
            <a:ext cx="6339840" cy="3439557"/>
          </a:xfrm>
        </p:spPr>
        <p:txBody>
          <a:bodyPr vert="horz" lIns="91440" tIns="45720" rIns="91440" bIns="45720" rtlCol="0">
            <a:normAutofit/>
          </a:bodyPr>
          <a:lstStyle/>
          <a:p>
            <a:endParaRPr lang="en-US" dirty="0"/>
          </a:p>
          <a:p>
            <a:endParaRPr lang="en-US" dirty="0"/>
          </a:p>
          <a:p>
            <a:pPr marL="0"/>
            <a:endParaRPr lang="en-US" dirty="0"/>
          </a:p>
          <a:p>
            <a:pPr marL="0"/>
            <a:endParaRPr lang="en-US" dirty="0"/>
          </a:p>
          <a:p>
            <a:pPr marL="0"/>
            <a:endParaRPr lang="en-US" dirty="0"/>
          </a:p>
          <a:p>
            <a:pPr marL="0"/>
            <a:endParaRPr lang="en-US" dirty="0"/>
          </a:p>
        </p:txBody>
      </p:sp>
      <p:sp>
        <p:nvSpPr>
          <p:cNvPr id="14" name="TextBox 13">
            <a:extLst>
              <a:ext uri="{FF2B5EF4-FFF2-40B4-BE49-F238E27FC236}">
                <a16:creationId xmlns:a16="http://schemas.microsoft.com/office/drawing/2014/main" id="{F772B6A6-3E01-2E9A-162A-BF163AA2E2E0}"/>
              </a:ext>
            </a:extLst>
          </p:cNvPr>
          <p:cNvSpPr txBox="1"/>
          <p:nvPr/>
        </p:nvSpPr>
        <p:spPr>
          <a:xfrm>
            <a:off x="1043540" y="1692269"/>
            <a:ext cx="10104917" cy="923330"/>
          </a:xfrm>
          <a:prstGeom prst="rect">
            <a:avLst/>
          </a:prstGeom>
          <a:noFill/>
        </p:spPr>
        <p:txBody>
          <a:bodyPr wrap="square" rtlCol="0">
            <a:spAutoFit/>
          </a:bodyPr>
          <a:lstStyle/>
          <a:p>
            <a:pPr algn="ctr"/>
            <a:r>
              <a:rPr lang="en-GB" dirty="0">
                <a:solidFill>
                  <a:srgbClr val="242424"/>
                </a:solidFill>
                <a:latin typeface="Sassoon Primary" pitchFamily="50" charset="0"/>
                <a:ea typeface="Calibri" panose="020F0502020204030204" pitchFamily="34" charset="0"/>
                <a:cs typeface="Arial" panose="020B0604020202020204" pitchFamily="34" charset="0"/>
              </a:rPr>
              <a:t>P</a:t>
            </a:r>
            <a:r>
              <a:rPr lang="en-GB" sz="1800" dirty="0">
                <a:solidFill>
                  <a:srgbClr val="242424"/>
                </a:solidFill>
                <a:effectLst/>
                <a:latin typeface="Sassoon Primary" pitchFamily="50" charset="0"/>
                <a:ea typeface="Calibri" panose="020F0502020204030204" pitchFamily="34" charset="0"/>
                <a:cs typeface="Arial" panose="020B0604020202020204" pitchFamily="34" charset="0"/>
              </a:rPr>
              <a:t>lease arrive and enter through the playground gates at the rear of the school from 8.45am. </a:t>
            </a:r>
          </a:p>
          <a:p>
            <a:pPr algn="ctr"/>
            <a:r>
              <a:rPr lang="en-GB" sz="1800" dirty="0">
                <a:solidFill>
                  <a:srgbClr val="242424"/>
                </a:solidFill>
                <a:effectLst/>
                <a:latin typeface="Sassoon Primary" pitchFamily="50" charset="0"/>
                <a:ea typeface="Calibri" panose="020F0502020204030204" pitchFamily="34" charset="0"/>
                <a:cs typeface="Arial" panose="020B0604020202020204" pitchFamily="34" charset="0"/>
              </a:rPr>
              <a:t>There will be a number of staff on the gates to direct and support you and your child. </a:t>
            </a:r>
          </a:p>
          <a:p>
            <a:pPr algn="ctr"/>
            <a:r>
              <a:rPr lang="en-GB" dirty="0">
                <a:latin typeface="Twinkl" charset="0"/>
                <a:cs typeface="Arial" panose="020B0604020202020204" pitchFamily="34" charset="0"/>
              </a:rPr>
              <a:t>You will need to collect the children from the rear playground at the end of the day.</a:t>
            </a:r>
            <a:endParaRPr lang="en-GB" dirty="0">
              <a:latin typeface="Sassoon Infant Std" panose="020B0503020103030203" pitchFamily="34" charset="0"/>
            </a:endParaRPr>
          </a:p>
        </p:txBody>
      </p:sp>
      <p:sp>
        <p:nvSpPr>
          <p:cNvPr id="5" name="TextBox 4">
            <a:extLst>
              <a:ext uri="{FF2B5EF4-FFF2-40B4-BE49-F238E27FC236}">
                <a16:creationId xmlns:a16="http://schemas.microsoft.com/office/drawing/2014/main" id="{C7DCC1A0-22EC-23E2-2ACE-82402B2AB2F5}"/>
              </a:ext>
            </a:extLst>
          </p:cNvPr>
          <p:cNvSpPr txBox="1"/>
          <p:nvPr/>
        </p:nvSpPr>
        <p:spPr>
          <a:xfrm>
            <a:off x="1043541" y="1219305"/>
            <a:ext cx="10104916" cy="461665"/>
          </a:xfrm>
          <a:prstGeom prst="rect">
            <a:avLst/>
          </a:prstGeom>
          <a:solidFill>
            <a:srgbClr val="002060"/>
          </a:solidFill>
        </p:spPr>
        <p:txBody>
          <a:bodyPr wrap="square" rtlCol="0">
            <a:spAutoFit/>
          </a:bodyPr>
          <a:lstStyle/>
          <a:p>
            <a:pPr algn="ctr"/>
            <a:r>
              <a:rPr lang="en-GB" sz="2400" dirty="0">
                <a:solidFill>
                  <a:schemeClr val="bg1"/>
                </a:solidFill>
                <a:latin typeface="Sassoon Infant Std" panose="020B0503020103030203" pitchFamily="34" charset="0"/>
              </a:rPr>
              <a:t>All children (Group A and B) attend school full time from 8.45am to 3.30pm.</a:t>
            </a:r>
          </a:p>
        </p:txBody>
      </p:sp>
      <p:pic>
        <p:nvPicPr>
          <p:cNvPr id="9" name="Picture 8">
            <a:extLst>
              <a:ext uri="{FF2B5EF4-FFF2-40B4-BE49-F238E27FC236}">
                <a16:creationId xmlns:a16="http://schemas.microsoft.com/office/drawing/2014/main" id="{D3857A65-D2BC-A457-3E2D-36A825C635D7}"/>
              </a:ext>
            </a:extLst>
          </p:cNvPr>
          <p:cNvPicPr>
            <a:picLocks noChangeAspect="1"/>
          </p:cNvPicPr>
          <p:nvPr/>
        </p:nvPicPr>
        <p:blipFill>
          <a:blip r:embed="rId2"/>
          <a:stretch>
            <a:fillRect/>
          </a:stretch>
        </p:blipFill>
        <p:spPr>
          <a:xfrm>
            <a:off x="3691468" y="2565145"/>
            <a:ext cx="6091334" cy="3506327"/>
          </a:xfrm>
          <a:prstGeom prst="rect">
            <a:avLst/>
          </a:prstGeom>
        </p:spPr>
      </p:pic>
      <p:cxnSp>
        <p:nvCxnSpPr>
          <p:cNvPr id="12" name="Straight Arrow Connector 11">
            <a:extLst>
              <a:ext uri="{FF2B5EF4-FFF2-40B4-BE49-F238E27FC236}">
                <a16:creationId xmlns:a16="http://schemas.microsoft.com/office/drawing/2014/main" id="{6518C1BF-65A0-F166-ABA6-9033A18557CE}"/>
              </a:ext>
            </a:extLst>
          </p:cNvPr>
          <p:cNvCxnSpPr>
            <a:cxnSpLocks/>
          </p:cNvCxnSpPr>
          <p:nvPr/>
        </p:nvCxnSpPr>
        <p:spPr>
          <a:xfrm flipH="1" flipV="1">
            <a:off x="8390467" y="4587064"/>
            <a:ext cx="1524000" cy="9884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F74F251-E74D-034D-ED55-025A95D39519}"/>
              </a:ext>
            </a:extLst>
          </p:cNvPr>
          <p:cNvSpPr txBox="1"/>
          <p:nvPr/>
        </p:nvSpPr>
        <p:spPr>
          <a:xfrm>
            <a:off x="9782801" y="5081279"/>
            <a:ext cx="1723397" cy="923330"/>
          </a:xfrm>
          <a:prstGeom prst="rect">
            <a:avLst/>
          </a:prstGeom>
          <a:noFill/>
        </p:spPr>
        <p:txBody>
          <a:bodyPr wrap="square" rtlCol="0">
            <a:spAutoFit/>
          </a:bodyPr>
          <a:lstStyle/>
          <a:p>
            <a:r>
              <a:rPr lang="en-GB" dirty="0"/>
              <a:t>Front entrance from the end of Trent Avenue. </a:t>
            </a:r>
          </a:p>
        </p:txBody>
      </p:sp>
      <p:cxnSp>
        <p:nvCxnSpPr>
          <p:cNvPr id="23" name="Straight Arrow Connector 22">
            <a:extLst>
              <a:ext uri="{FF2B5EF4-FFF2-40B4-BE49-F238E27FC236}">
                <a16:creationId xmlns:a16="http://schemas.microsoft.com/office/drawing/2014/main" id="{B931C4D7-9BB0-EBC1-2420-331A11DC6643}"/>
              </a:ext>
            </a:extLst>
          </p:cNvPr>
          <p:cNvCxnSpPr>
            <a:cxnSpLocks/>
          </p:cNvCxnSpPr>
          <p:nvPr/>
        </p:nvCxnSpPr>
        <p:spPr>
          <a:xfrm>
            <a:off x="3691468" y="5081279"/>
            <a:ext cx="702732" cy="244254"/>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359D3A2-4FF5-1A4F-920F-F8EE6967FC99}"/>
              </a:ext>
            </a:extLst>
          </p:cNvPr>
          <p:cNvSpPr txBox="1"/>
          <p:nvPr/>
        </p:nvSpPr>
        <p:spPr>
          <a:xfrm>
            <a:off x="1625600" y="4655856"/>
            <a:ext cx="2224213" cy="923330"/>
          </a:xfrm>
          <a:prstGeom prst="rect">
            <a:avLst/>
          </a:prstGeom>
          <a:noFill/>
        </p:spPr>
        <p:txBody>
          <a:bodyPr wrap="square" rtlCol="0">
            <a:spAutoFit/>
          </a:bodyPr>
          <a:lstStyle/>
          <a:p>
            <a:pPr algn="ctr"/>
            <a:r>
              <a:rPr lang="en-GB" dirty="0"/>
              <a:t>Entrance at the rear of the school on  </a:t>
            </a:r>
          </a:p>
          <a:p>
            <a:pPr algn="ctr"/>
            <a:r>
              <a:rPr lang="en-GB" dirty="0"/>
              <a:t>Vere Close</a:t>
            </a:r>
          </a:p>
        </p:txBody>
      </p:sp>
      <p:sp>
        <p:nvSpPr>
          <p:cNvPr id="26" name="TextBox 25">
            <a:extLst>
              <a:ext uri="{FF2B5EF4-FFF2-40B4-BE49-F238E27FC236}">
                <a16:creationId xmlns:a16="http://schemas.microsoft.com/office/drawing/2014/main" id="{4B1D9A3E-AEC2-348C-F508-2336DB874A26}"/>
              </a:ext>
            </a:extLst>
          </p:cNvPr>
          <p:cNvSpPr txBox="1"/>
          <p:nvPr/>
        </p:nvSpPr>
        <p:spPr>
          <a:xfrm>
            <a:off x="5060545" y="3059268"/>
            <a:ext cx="1467255" cy="400110"/>
          </a:xfrm>
          <a:prstGeom prst="rect">
            <a:avLst/>
          </a:prstGeom>
          <a:noFill/>
        </p:spPr>
        <p:txBody>
          <a:bodyPr wrap="square" rtlCol="0">
            <a:spAutoFit/>
          </a:bodyPr>
          <a:lstStyle/>
          <a:p>
            <a:pPr algn="ctr"/>
            <a:r>
              <a:rPr lang="en-GB" sz="1000" dirty="0">
                <a:solidFill>
                  <a:schemeClr val="bg1"/>
                </a:solidFill>
              </a:rPr>
              <a:t>Reception children and parents gather here</a:t>
            </a:r>
          </a:p>
        </p:txBody>
      </p:sp>
      <p:cxnSp>
        <p:nvCxnSpPr>
          <p:cNvPr id="28" name="Straight Arrow Connector 27">
            <a:extLst>
              <a:ext uri="{FF2B5EF4-FFF2-40B4-BE49-F238E27FC236}">
                <a16:creationId xmlns:a16="http://schemas.microsoft.com/office/drawing/2014/main" id="{CF39E9E7-29B7-6033-F1E2-04F7F6906CB6}"/>
              </a:ext>
            </a:extLst>
          </p:cNvPr>
          <p:cNvCxnSpPr>
            <a:cxnSpLocks/>
          </p:cNvCxnSpPr>
          <p:nvPr/>
        </p:nvCxnSpPr>
        <p:spPr>
          <a:xfrm>
            <a:off x="5486396" y="3413086"/>
            <a:ext cx="307776" cy="75383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DC7A436-8661-D408-03DC-8AF92B0306EA}"/>
              </a:ext>
            </a:extLst>
          </p:cNvPr>
          <p:cNvSpPr/>
          <p:nvPr/>
        </p:nvSpPr>
        <p:spPr>
          <a:xfrm>
            <a:off x="6054704" y="4030133"/>
            <a:ext cx="155596" cy="13028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2929921"/>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1070</TotalTime>
  <Words>2525</Words>
  <Application>Microsoft Office PowerPoint</Application>
  <PresentationFormat>Widescreen</PresentationFormat>
  <Paragraphs>267</Paragraphs>
  <Slides>26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Gill Sans MT</vt:lpstr>
      <vt:lpstr>Goudy Old Style</vt:lpstr>
      <vt:lpstr>Sassoon Infant Std</vt:lpstr>
      <vt:lpstr>Sassoon Primary</vt:lpstr>
      <vt:lpstr>Sassoon Primary Std</vt:lpstr>
      <vt:lpstr>Twinkl</vt:lpstr>
      <vt:lpstr>ClassicFrameVTI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Miller</dc:creator>
  <cp:lastModifiedBy>Mrs Miller</cp:lastModifiedBy>
  <cp:revision>3</cp:revision>
  <dcterms:created xsi:type="dcterms:W3CDTF">2023-07-09T13:22:42Z</dcterms:created>
  <dcterms:modified xsi:type="dcterms:W3CDTF">2024-09-15T20:07:58Z</dcterms:modified>
</cp:coreProperties>
</file>